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58" r:id="rId3"/>
    <p:sldId id="257" r:id="rId4"/>
    <p:sldId id="269" r:id="rId5"/>
    <p:sldId id="1811" r:id="rId6"/>
    <p:sldId id="1818" r:id="rId7"/>
    <p:sldId id="1815" r:id="rId8"/>
    <p:sldId id="361" r:id="rId9"/>
    <p:sldId id="1819" r:id="rId10"/>
    <p:sldId id="299" r:id="rId11"/>
    <p:sldId id="260" r:id="rId12"/>
    <p:sldId id="1814" r:id="rId13"/>
    <p:sldId id="270" r:id="rId14"/>
    <p:sldId id="1813" r:id="rId15"/>
    <p:sldId id="261" r:id="rId16"/>
    <p:sldId id="1812" r:id="rId17"/>
    <p:sldId id="339" r:id="rId18"/>
    <p:sldId id="272" r:id="rId19"/>
    <p:sldId id="379" r:id="rId20"/>
    <p:sldId id="262" r:id="rId21"/>
    <p:sldId id="263" r:id="rId22"/>
    <p:sldId id="265" r:id="rId23"/>
    <p:sldId id="267" r:id="rId24"/>
    <p:sldId id="268" r:id="rId2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7"/>
    <p:restoredTop sz="94689"/>
  </p:normalViewPr>
  <p:slideViewPr>
    <p:cSldViewPr snapToGrid="0" snapToObjects="1">
      <p:cViewPr varScale="1">
        <p:scale>
          <a:sx n="83" d="100"/>
          <a:sy n="83" d="100"/>
        </p:scale>
        <p:origin x="11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7E8AC-CFF2-8545-9FD3-A5946097B651}" type="datetimeFigureOut">
              <a:rPr kumimoji="1" lang="ja-JP" altLang="en-US" smtClean="0"/>
              <a:t>2021/4/12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95141-52F0-554E-A080-A58D531F8D21}" type="slidenum">
              <a:rPr kumimoji="1" lang="ja-JP" altLang="en-US" smtClean="0"/>
              <a:t>‹#›</a:t>
            </a:fld>
            <a:endParaRPr kumimoji="1" lang="ja-JP" altLang="en-US"/>
          </a:p>
        </p:txBody>
      </p:sp>
    </p:spTree>
    <p:extLst>
      <p:ext uri="{BB962C8B-B14F-4D97-AF65-F5344CB8AC3E}">
        <p14:creationId xmlns:p14="http://schemas.microsoft.com/office/powerpoint/2010/main" val="30945959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742950" y="1346948"/>
            <a:ext cx="84201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742950" y="4282764"/>
            <a:ext cx="84201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42950" y="1484779"/>
            <a:ext cx="84201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0" name="Group 9"/>
          <p:cNvGrpSpPr>
            <a:grpSpLocks noChangeAspect="1"/>
          </p:cNvGrpSpPr>
          <p:nvPr/>
        </p:nvGrpSpPr>
        <p:grpSpPr>
          <a:xfrm>
            <a:off x="7837678" y="4107023"/>
            <a:ext cx="9906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854392" y="1432223"/>
            <a:ext cx="8226108"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69251" y="4389120"/>
            <a:ext cx="6411659"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CF500B-B3D8-EA4B-B249-8F4C5B6923CD}" type="datetime1">
              <a:rPr kumimoji="1" lang="ja-JP" altLang="en-US" smtClean="0"/>
              <a:t>2021/4/12</a:t>
            </a:fld>
            <a:endParaRPr kumimoji="1" lang="ja-JP" altLang="en-US"/>
          </a:p>
        </p:txBody>
      </p:sp>
      <p:sp>
        <p:nvSpPr>
          <p:cNvPr id="5" name="Footer Placeholder 4"/>
          <p:cNvSpPr>
            <a:spLocks noGrp="1"/>
          </p:cNvSpPr>
          <p:nvPr>
            <p:ph type="ftr" sz="quarter" idx="11"/>
          </p:nvPr>
        </p:nvSpPr>
        <p:spPr>
          <a:xfrm>
            <a:off x="880539" y="6272786"/>
            <a:ext cx="5141214" cy="365125"/>
          </a:xfrm>
        </p:spPr>
        <p:txBody>
          <a:bodyPr/>
          <a:lstStyle/>
          <a:p>
            <a:endParaRPr kumimoji="1" lang="ja-JP" altLang="en-US"/>
          </a:p>
        </p:txBody>
      </p:sp>
      <p:sp>
        <p:nvSpPr>
          <p:cNvPr id="6" name="Slide Number Placeholder 5"/>
          <p:cNvSpPr>
            <a:spLocks noGrp="1"/>
          </p:cNvSpPr>
          <p:nvPr>
            <p:ph type="sldNum" sz="quarter" idx="12"/>
          </p:nvPr>
        </p:nvSpPr>
        <p:spPr>
          <a:xfrm>
            <a:off x="7847970" y="4227195"/>
            <a:ext cx="970018" cy="640080"/>
          </a:xfrm>
        </p:spPr>
        <p:txBody>
          <a:bodyPr/>
          <a:lstStyle>
            <a:lvl1pPr>
              <a:defRPr sz="2800" b="1"/>
            </a:lvl1p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383020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4C8F3C1-C770-E341-B185-19C303055449}" type="datetime1">
              <a:rPr kumimoji="1" lang="ja-JP" altLang="en-US" smtClean="0"/>
              <a:t>2021/4/12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400043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533400"/>
            <a:ext cx="2074069" cy="5638800"/>
          </a:xfrm>
        </p:spPr>
        <p:txBody>
          <a:bodyPr vert="eaVert"/>
          <a:lstStyle>
            <a:lvl1pPr>
              <a:defRPr b="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66776" y="533400"/>
            <a:ext cx="6098381" cy="5638800"/>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7BB289-8672-9443-8D78-05BD2D7B8924}" type="datetime1">
              <a:rPr kumimoji="1" lang="ja-JP" altLang="en-US" smtClean="0"/>
              <a:t>2021/4/12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133712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74436" y="999840"/>
            <a:ext cx="8915400" cy="1252537"/>
          </a:xfrm>
        </p:spPr>
        <p:txBody>
          <a:bodyPr/>
          <a:lstStyle>
            <a:lvl1pPr>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733044" y="2678114"/>
            <a:ext cx="4140708" cy="639762"/>
          </a:xfrm>
        </p:spPr>
        <p:txBody>
          <a:bodyPr anchor="ctr"/>
          <a:lstStyle>
            <a:lvl1pPr marL="0" indent="0" algn="ctr">
              <a:buNone/>
              <a:defRPr sz="1950" b="0">
                <a:solidFill>
                  <a:schemeClr val="tx2"/>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zh-CN" altLang="en-US"/>
              <a:t>单击此处编辑母版文本样式</a:t>
            </a:r>
          </a:p>
        </p:txBody>
      </p:sp>
      <p:sp>
        <p:nvSpPr>
          <p:cNvPr id="4" name="Content Placeholder 3"/>
          <p:cNvSpPr>
            <a:spLocks noGrp="1"/>
          </p:cNvSpPr>
          <p:nvPr>
            <p:ph sz="half" idx="2"/>
          </p:nvPr>
        </p:nvSpPr>
        <p:spPr>
          <a:xfrm>
            <a:off x="733777" y="3429002"/>
            <a:ext cx="4138393" cy="2697163"/>
          </a:xfrm>
        </p:spPr>
        <p:txBody>
          <a:bodyPr/>
          <a:lstStyle>
            <a:lvl1pPr>
              <a:defRPr sz="1625"/>
            </a:lvl1pPr>
            <a:lvl2pPr>
              <a:defRPr sz="1463"/>
            </a:lvl2pPr>
            <a:lvl3pPr>
              <a:defRPr sz="1300"/>
            </a:lvl3pPr>
            <a:lvl4pPr>
              <a:defRPr sz="1138"/>
            </a:lvl4pPr>
            <a:lvl5pPr>
              <a:defRPr sz="1138"/>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035550" y="2678113"/>
            <a:ext cx="4140708" cy="639762"/>
          </a:xfrm>
        </p:spPr>
        <p:txBody>
          <a:bodyPr anchor="ctr"/>
          <a:lstStyle>
            <a:lvl1pPr marL="0" indent="0" algn="ctr">
              <a:buNone/>
              <a:defRPr sz="1950" b="0" i="0">
                <a:solidFill>
                  <a:schemeClr val="tx2"/>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zh-CN" altLang="en-US"/>
              <a:t>单击此处编辑母版文本样式</a:t>
            </a:r>
          </a:p>
        </p:txBody>
      </p:sp>
      <p:sp>
        <p:nvSpPr>
          <p:cNvPr id="6" name="Content Placeholder 5"/>
          <p:cNvSpPr>
            <a:spLocks noGrp="1"/>
          </p:cNvSpPr>
          <p:nvPr>
            <p:ph sz="quarter" idx="4"/>
          </p:nvPr>
        </p:nvSpPr>
        <p:spPr>
          <a:xfrm>
            <a:off x="5032111" y="3429002"/>
            <a:ext cx="4140708" cy="2697163"/>
          </a:xfrm>
        </p:spPr>
        <p:txBody>
          <a:bodyPr/>
          <a:lstStyle>
            <a:lvl1pPr>
              <a:defRPr sz="1625"/>
            </a:lvl1pPr>
            <a:lvl2pPr>
              <a:defRPr sz="1463"/>
            </a:lvl2pPr>
            <a:lvl3pPr>
              <a:defRPr sz="1300"/>
            </a:lvl3pPr>
            <a:lvl4pPr>
              <a:defRPr sz="1138"/>
            </a:lvl4pPr>
            <a:lvl5pPr>
              <a:defRPr sz="1138"/>
            </a:lvl5pPr>
            <a:lvl6pPr>
              <a:defRPr sz="1300"/>
            </a:lvl6pPr>
            <a:lvl7pPr>
              <a:defRPr sz="1300"/>
            </a:lvl7pPr>
            <a:lvl8pPr>
              <a:defRPr sz="1300"/>
            </a:lvl8pPr>
            <a:lvl9pPr>
              <a:defRPr sz="1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E271732D-606E-4DC5-9A6D-EB5A15E993D0}" type="datetime4">
              <a:rPr lang="en-US" smtClean="0">
                <a:solidFill>
                  <a:srgbClr val="073E87"/>
                </a:solidFill>
              </a:rPr>
              <a:pPr>
                <a:defRPr/>
              </a:pPr>
              <a:t>April 12, 2021</a:t>
            </a:fld>
            <a:endParaRPr lang="en-US">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2FEF3963-3D97-4726-8D1C-D44C8E2BA777}" type="slidenum">
              <a:rPr lang="en-US" altLang="zh-CN">
                <a:solidFill>
                  <a:srgbClr val="073E87"/>
                </a:solidFill>
              </a:rPr>
              <a:pPr>
                <a:defRPr/>
              </a:pPr>
              <a:t>‹#›</a:t>
            </a:fld>
            <a:endParaRPr lang="en-US" altLang="zh-CN">
              <a:solidFill>
                <a:srgbClr val="073E87"/>
              </a:solidFill>
            </a:endParaRPr>
          </a:p>
        </p:txBody>
      </p:sp>
    </p:spTree>
    <p:extLst>
      <p:ext uri="{BB962C8B-B14F-4D97-AF65-F5344CB8AC3E}">
        <p14:creationId xmlns:p14="http://schemas.microsoft.com/office/powerpoint/2010/main" val="310602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CAC207-ABF0-3941-9EAE-D800A83BEC14}" type="datetime1">
              <a:rPr kumimoji="1" lang="ja-JP" altLang="en-US" smtClean="0"/>
              <a:t>2021/4/12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169797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9906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760791" y="1225296"/>
            <a:ext cx="7540943" cy="3520440"/>
          </a:xfrm>
        </p:spPr>
        <p:txBody>
          <a:bodyPr anchor="ctr">
            <a:normAutofit/>
          </a:bodyPr>
          <a:lstStyle>
            <a:lvl1pPr>
              <a:lnSpc>
                <a:spcPct val="80000"/>
              </a:lnSpc>
              <a:defRPr sz="64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59691" y="5020056"/>
            <a:ext cx="7355205"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a:p>
        </p:txBody>
      </p:sp>
      <p:sp>
        <p:nvSpPr>
          <p:cNvPr id="4" name="Date Placeholder 3"/>
          <p:cNvSpPr>
            <a:spLocks noGrp="1"/>
          </p:cNvSpPr>
          <p:nvPr>
            <p:ph type="dt" sz="half" idx="10"/>
          </p:nvPr>
        </p:nvSpPr>
        <p:spPr>
          <a:xfrm>
            <a:off x="6982355" y="6272786"/>
            <a:ext cx="2148501" cy="365125"/>
          </a:xfrm>
        </p:spPr>
        <p:txBody>
          <a:bodyPr/>
          <a:lstStyle>
            <a:lvl1pPr>
              <a:defRPr>
                <a:solidFill>
                  <a:schemeClr val="accent1">
                    <a:lumMod val="50000"/>
                  </a:schemeClr>
                </a:solidFill>
              </a:defRPr>
            </a:lvl1pPr>
          </a:lstStyle>
          <a:p>
            <a:fld id="{D9CBEF3A-8CC8-3046-BB2E-A8DC37B1351D}" type="datetime1">
              <a:rPr kumimoji="1" lang="ja-JP" altLang="en-US" smtClean="0"/>
              <a:t>2021/4/12</a:t>
            </a:fld>
            <a:endParaRPr kumimoji="1" lang="ja-JP" altLang="en-US"/>
          </a:p>
        </p:txBody>
      </p:sp>
      <p:sp>
        <p:nvSpPr>
          <p:cNvPr id="5" name="Footer Placeholder 4"/>
          <p:cNvSpPr>
            <a:spLocks noGrp="1"/>
          </p:cNvSpPr>
          <p:nvPr>
            <p:ph type="ftr" sz="quarter" idx="11"/>
          </p:nvPr>
        </p:nvSpPr>
        <p:spPr>
          <a:xfrm>
            <a:off x="1772441" y="6272785"/>
            <a:ext cx="5141214" cy="365125"/>
          </a:xfrm>
        </p:spPr>
        <p:txBody>
          <a:bodyPr/>
          <a:lstStyle>
            <a:lvl1pPr>
              <a:defRPr>
                <a:solidFill>
                  <a:schemeClr val="accent1">
                    <a:lumMod val="50000"/>
                  </a:schemeClr>
                </a:solidFill>
              </a:defRPr>
            </a:lvl1pPr>
          </a:lstStyle>
          <a:p>
            <a:endParaRPr kumimoji="1" lang="ja-JP" altLang="en-US"/>
          </a:p>
        </p:txBody>
      </p:sp>
      <p:grpSp>
        <p:nvGrpSpPr>
          <p:cNvPr id="8" name="Group 7"/>
          <p:cNvGrpSpPr>
            <a:grpSpLocks noChangeAspect="1"/>
          </p:cNvGrpSpPr>
          <p:nvPr/>
        </p:nvGrpSpPr>
        <p:grpSpPr>
          <a:xfrm>
            <a:off x="686684" y="2430623"/>
            <a:ext cx="9906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99237" y="2508607"/>
            <a:ext cx="965493" cy="720332"/>
          </a:xfrm>
        </p:spPr>
        <p:txBody>
          <a:bodyPr/>
          <a:lstStyle>
            <a:lvl1pPr>
              <a:defRPr sz="2800"/>
            </a:lvl1p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163847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2950" y="2194560"/>
            <a:ext cx="39624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191570" y="2194560"/>
            <a:ext cx="39624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5EC5E1-3631-2E43-88B9-DEF0AAE062CA}" type="datetime1">
              <a:rPr kumimoji="1" lang="ja-JP" altLang="en-US" smtClean="0"/>
              <a:t>2021/4/12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173281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2950" y="2048256"/>
            <a:ext cx="39624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a:p>
        </p:txBody>
      </p:sp>
      <p:sp>
        <p:nvSpPr>
          <p:cNvPr id="4" name="Content Placeholder 3"/>
          <p:cNvSpPr>
            <a:spLocks noGrp="1"/>
          </p:cNvSpPr>
          <p:nvPr>
            <p:ph sz="half" idx="2"/>
          </p:nvPr>
        </p:nvSpPr>
        <p:spPr>
          <a:xfrm>
            <a:off x="742950" y="2743200"/>
            <a:ext cx="39624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222526" y="2048256"/>
            <a:ext cx="39624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a:p>
        </p:txBody>
      </p:sp>
      <p:sp>
        <p:nvSpPr>
          <p:cNvPr id="6" name="Content Placeholder 5"/>
          <p:cNvSpPr>
            <a:spLocks noGrp="1"/>
          </p:cNvSpPr>
          <p:nvPr>
            <p:ph sz="quarter" idx="4"/>
          </p:nvPr>
        </p:nvSpPr>
        <p:spPr>
          <a:xfrm>
            <a:off x="5222526" y="2743200"/>
            <a:ext cx="39624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3373D4C-8926-0043-A36F-08C984746283}" type="datetime1">
              <a:rPr kumimoji="1" lang="ja-JP" altLang="en-US" smtClean="0"/>
              <a:t>2021/4/12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43230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003A5A4-BCC0-044F-B5B1-5F0D131E274B}" type="datetime1">
              <a:rPr kumimoji="1" lang="ja-JP" altLang="en-US" smtClean="0"/>
              <a:t>2021/4/12</a:t>
            </a:fld>
            <a:endParaRPr kumimoji="1" lang="ja-JP"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kumimoji="1" lang="ja-JP" altLang="en-US"/>
          </a:p>
        </p:txBody>
      </p:sp>
      <p:sp>
        <p:nvSpPr>
          <p:cNvPr id="5" name="Slide Number Placeholder 4"/>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19154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DEDB1-F995-214F-BFE8-CBF7A789B9AC}" type="datetime1">
              <a:rPr kumimoji="1" lang="ja-JP" altLang="en-US" smtClean="0"/>
              <a:t>2021/4/12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258457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6746790" y="2"/>
            <a:ext cx="315921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946583" y="685800"/>
            <a:ext cx="2600325" cy="1737360"/>
          </a:xfrm>
        </p:spPr>
        <p:txBody>
          <a:bodyPr anchor="b">
            <a:normAutofit/>
          </a:bodyPr>
          <a:lstStyle>
            <a:lvl1pPr>
              <a:defRPr sz="28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1037" y="685800"/>
            <a:ext cx="5453253"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a:p>
        </p:txBody>
      </p:sp>
      <p:grpSp>
        <p:nvGrpSpPr>
          <p:cNvPr id="12" name="Group 11"/>
          <p:cNvGrpSpPr/>
          <p:nvPr/>
        </p:nvGrpSpPr>
        <p:grpSpPr>
          <a:xfrm>
            <a:off x="9232886" y="6255258"/>
            <a:ext cx="425958"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A83DF977-6547-024B-A46C-7F65335964D4}" type="datetime1">
              <a:rPr kumimoji="1" lang="ja-JP" altLang="en-US" smtClean="0"/>
              <a:t>2021/4/12</a:t>
            </a:fld>
            <a:endParaRPr kumimoji="1" lang="ja-JP" altLang="en-US"/>
          </a:p>
        </p:txBody>
      </p:sp>
      <p:sp>
        <p:nvSpPr>
          <p:cNvPr id="10" name="Footer Placeholder 9"/>
          <p:cNvSpPr>
            <a:spLocks noGrp="1"/>
          </p:cNvSpPr>
          <p:nvPr>
            <p:ph type="ftr" sz="quarter" idx="11"/>
          </p:nvPr>
        </p:nvSpPr>
        <p:spPr/>
        <p:txBody>
          <a:bodyPr/>
          <a:lstStyle/>
          <a:p>
            <a:endParaRPr kumimoji="1" lang="ja-JP" altLang="en-US"/>
          </a:p>
        </p:txBody>
      </p:sp>
      <p:sp>
        <p:nvSpPr>
          <p:cNvPr id="11" name="Slide Number Placeholder 10"/>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131065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6746790" y="2"/>
            <a:ext cx="315921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946583" y="685800"/>
            <a:ext cx="2600325" cy="1737360"/>
          </a:xfrm>
        </p:spPr>
        <p:txBody>
          <a:bodyPr anchor="b">
            <a:normAutofit/>
          </a:bodyPr>
          <a:lstStyle>
            <a:lvl1pPr>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0" y="0"/>
            <a:ext cx="6746789"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a:p>
        </p:txBody>
      </p:sp>
      <p:grpSp>
        <p:nvGrpSpPr>
          <p:cNvPr id="12" name="Group 11"/>
          <p:cNvGrpSpPr/>
          <p:nvPr/>
        </p:nvGrpSpPr>
        <p:grpSpPr>
          <a:xfrm>
            <a:off x="9232886" y="6255258"/>
            <a:ext cx="425958"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00B641A8-D2AE-C243-B903-9FA4AA19739F}" type="datetime1">
              <a:rPr kumimoji="1" lang="ja-JP" altLang="en-US" smtClean="0"/>
              <a:t>2021/4/12</a:t>
            </a:fld>
            <a:endParaRPr kumimoji="1" lang="ja-JP" altLang="en-US"/>
          </a:p>
        </p:txBody>
      </p:sp>
      <p:sp>
        <p:nvSpPr>
          <p:cNvPr id="10" name="Slide Number Placeholder 9"/>
          <p:cNvSpPr>
            <a:spLocks noGrp="1"/>
          </p:cNvSpPr>
          <p:nvPr>
            <p:ph type="sldNum" sz="quarter" idx="12"/>
          </p:nvPr>
        </p:nvSpPr>
        <p:spPr/>
        <p:txBody>
          <a:body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385719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9232886" y="6255258"/>
            <a:ext cx="425958"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742950" y="484632"/>
            <a:ext cx="84201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2950" y="2121408"/>
            <a:ext cx="8420100" cy="4050792"/>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91732" y="6272786"/>
            <a:ext cx="2659761"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F245049-996B-574C-A065-0F37C77AF74B}" type="datetime1">
              <a:rPr kumimoji="1" lang="ja-JP" altLang="en-US" smtClean="0"/>
              <a:t>2021/4/12</a:t>
            </a:fld>
            <a:endParaRPr kumimoji="1" lang="ja-JP" altLang="en-US"/>
          </a:p>
        </p:txBody>
      </p:sp>
      <p:sp>
        <p:nvSpPr>
          <p:cNvPr id="5" name="Footer Placeholder 4"/>
          <p:cNvSpPr>
            <a:spLocks noGrp="1"/>
          </p:cNvSpPr>
          <p:nvPr>
            <p:ph type="ftr" sz="quarter" idx="3"/>
          </p:nvPr>
        </p:nvSpPr>
        <p:spPr>
          <a:xfrm>
            <a:off x="742950" y="6272786"/>
            <a:ext cx="5141214"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9190292" y="6272786"/>
            <a:ext cx="520065"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24F54190-8498-F640-8E2E-34C3E9233A27}" type="slidenum">
              <a:rPr kumimoji="1" lang="ja-JP" altLang="en-US" smtClean="0"/>
              <a:t>‹#›</a:t>
            </a:fld>
            <a:endParaRPr kumimoji="1" lang="ja-JP" altLang="en-US"/>
          </a:p>
        </p:txBody>
      </p:sp>
    </p:spTree>
    <p:extLst>
      <p:ext uri="{BB962C8B-B14F-4D97-AF65-F5344CB8AC3E}">
        <p14:creationId xmlns:p14="http://schemas.microsoft.com/office/powerpoint/2010/main" val="2190409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kumimoji="1"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359D7C-9E51-874C-ABF9-221530918F42}"/>
              </a:ext>
            </a:extLst>
          </p:cNvPr>
          <p:cNvSpPr>
            <a:spLocks noGrp="1"/>
          </p:cNvSpPr>
          <p:nvPr>
            <p:ph type="ctrTitle"/>
          </p:nvPr>
        </p:nvSpPr>
        <p:spPr>
          <a:xfrm>
            <a:off x="854392" y="1782305"/>
            <a:ext cx="8226108" cy="2685726"/>
          </a:xfrm>
        </p:spPr>
        <p:txBody>
          <a:bodyPr/>
          <a:lstStyle/>
          <a:p>
            <a:r>
              <a:rPr lang="ja-JP" altLang="en-US" sz="3600" b="1"/>
              <a:t>大阪市立デザイン教育県所様</a:t>
            </a:r>
            <a:br>
              <a:rPr lang="en-US" altLang="ja-JP" sz="3600" b="1" dirty="0"/>
            </a:br>
            <a:br>
              <a:rPr kumimoji="1" lang="en-US" altLang="ja-JP" sz="3600" b="1" dirty="0"/>
            </a:br>
            <a:r>
              <a:rPr kumimoji="1" lang="ja-JP" altLang="en-US" sz="3600" b="1">
                <a:solidFill>
                  <a:srgbClr val="C00000"/>
                </a:solidFill>
              </a:rPr>
              <a:t>災害</a:t>
            </a:r>
            <a:r>
              <a:rPr kumimoji="1" lang="ja-JP" altLang="en-US" sz="3600" b="1"/>
              <a:t>　</a:t>
            </a:r>
            <a:r>
              <a:rPr kumimoji="1" lang="en-US" altLang="ja-JP" sz="3600" b="1" dirty="0"/>
              <a:t>(</a:t>
            </a:r>
            <a:r>
              <a:rPr lang="en" altLang="ja-JP" sz="3600" dirty="0"/>
              <a:t>Disaster</a:t>
            </a:r>
            <a:r>
              <a:rPr kumimoji="1" lang="en-US" altLang="ja-JP" sz="3600" b="1" dirty="0"/>
              <a:t>)</a:t>
            </a:r>
            <a:br>
              <a:rPr kumimoji="1" lang="en-US" altLang="ja-JP" sz="3600" b="1" dirty="0"/>
            </a:br>
            <a:r>
              <a:rPr kumimoji="1" lang="ja-JP" altLang="en-US" sz="3600" b="1"/>
              <a:t>＆ </a:t>
            </a:r>
            <a:r>
              <a:rPr kumimoji="1" lang="en-US" altLang="ja-JP" sz="3600" b="1" dirty="0">
                <a:solidFill>
                  <a:srgbClr val="C00000"/>
                </a:solidFill>
              </a:rPr>
              <a:t>3SK</a:t>
            </a:r>
            <a:r>
              <a:rPr kumimoji="1" lang="ja-JP" altLang="en-US" sz="3600" b="1"/>
              <a:t>　</a:t>
            </a:r>
            <a:r>
              <a:rPr kumimoji="1" lang="en-US" altLang="ja-JP" sz="3600" b="1" dirty="0"/>
              <a:t>(</a:t>
            </a:r>
            <a:r>
              <a:rPr kumimoji="1" lang="ja-JP" altLang="en-US" sz="3600" b="1"/>
              <a:t>整理整頓清掃・危機管理</a:t>
            </a:r>
            <a:r>
              <a:rPr kumimoji="1" lang="en-US" altLang="ja-JP" sz="3600" b="1" dirty="0"/>
              <a:t>)</a:t>
            </a:r>
            <a:endParaRPr kumimoji="1" lang="ja-JP" altLang="en-US" sz="3600" b="1"/>
          </a:p>
        </p:txBody>
      </p:sp>
      <p:sp>
        <p:nvSpPr>
          <p:cNvPr id="3" name="字幕 2">
            <a:extLst>
              <a:ext uri="{FF2B5EF4-FFF2-40B4-BE49-F238E27FC236}">
                <a16:creationId xmlns:a16="http://schemas.microsoft.com/office/drawing/2014/main" id="{46A1F549-6577-2E4D-98D6-604ACC3FFF1F}"/>
              </a:ext>
            </a:extLst>
          </p:cNvPr>
          <p:cNvSpPr>
            <a:spLocks noGrp="1"/>
          </p:cNvSpPr>
          <p:nvPr>
            <p:ph type="subTitle" idx="1"/>
          </p:nvPr>
        </p:nvSpPr>
        <p:spPr>
          <a:xfrm>
            <a:off x="854392" y="4700404"/>
            <a:ext cx="8213834" cy="1680939"/>
          </a:xfrm>
        </p:spPr>
        <p:txBody>
          <a:bodyPr>
            <a:normAutofit fontScale="85000" lnSpcReduction="10000"/>
          </a:bodyPr>
          <a:lstStyle/>
          <a:p>
            <a:endParaRPr lang="en-US" altLang="ja-JP" sz="3100" dirty="0"/>
          </a:p>
          <a:p>
            <a:r>
              <a:rPr lang="ja-JP" altLang="en-US" sz="3100"/>
              <a:t>「</a:t>
            </a:r>
            <a:r>
              <a:rPr lang="ja-JP" altLang="en-US" sz="3100">
                <a:solidFill>
                  <a:srgbClr val="FF0000"/>
                </a:solidFill>
              </a:rPr>
              <a:t>生徒</a:t>
            </a:r>
            <a:r>
              <a:rPr lang="ja-JP" altLang="en-US" sz="3100"/>
              <a:t>が継続して更新＆改善できる仕組み作り」</a:t>
            </a:r>
            <a:endParaRPr lang="en-US" altLang="ja-JP" sz="3100" dirty="0"/>
          </a:p>
          <a:p>
            <a:endParaRPr lang="en-US" altLang="ja-JP" sz="2400" dirty="0"/>
          </a:p>
          <a:p>
            <a:pPr algn="r"/>
            <a:r>
              <a:rPr lang="en-US" altLang="ja-JP" sz="2400" dirty="0">
                <a:solidFill>
                  <a:srgbClr val="FF0000"/>
                </a:solidFill>
              </a:rPr>
              <a:t> 2021</a:t>
            </a:r>
            <a:r>
              <a:rPr lang="ja-JP" altLang="en-US" sz="2400">
                <a:solidFill>
                  <a:srgbClr val="FF0000"/>
                </a:solidFill>
              </a:rPr>
              <a:t>年４月</a:t>
            </a:r>
            <a:r>
              <a:rPr lang="en-US" altLang="ja-JP" sz="2400" dirty="0">
                <a:solidFill>
                  <a:srgbClr val="FF0000"/>
                </a:solidFill>
              </a:rPr>
              <a:t>  </a:t>
            </a:r>
            <a:r>
              <a:rPr lang="ja-JP" altLang="en-US" sz="2400">
                <a:solidFill>
                  <a:srgbClr val="00B0F0"/>
                </a:solidFill>
              </a:rPr>
              <a:t>株式会社</a:t>
            </a:r>
            <a:r>
              <a:rPr lang="en-US" altLang="ja-JP" sz="2400" dirty="0">
                <a:solidFill>
                  <a:srgbClr val="00B0F0"/>
                </a:solidFill>
              </a:rPr>
              <a:t>BCPJAPAN </a:t>
            </a:r>
            <a:r>
              <a:rPr lang="ja-JP" altLang="en-US" sz="2400">
                <a:solidFill>
                  <a:srgbClr val="00B0F0"/>
                </a:solidFill>
              </a:rPr>
              <a:t>代表取締役山口泰信</a:t>
            </a:r>
          </a:p>
        </p:txBody>
      </p:sp>
      <p:sp>
        <p:nvSpPr>
          <p:cNvPr id="4" name="テキスト ボックス 3">
            <a:extLst>
              <a:ext uri="{FF2B5EF4-FFF2-40B4-BE49-F238E27FC236}">
                <a16:creationId xmlns:a16="http://schemas.microsoft.com/office/drawing/2014/main" id="{4AC48B27-4D7A-004B-B2C5-478A55795532}"/>
              </a:ext>
            </a:extLst>
          </p:cNvPr>
          <p:cNvSpPr txBox="1"/>
          <p:nvPr/>
        </p:nvSpPr>
        <p:spPr>
          <a:xfrm>
            <a:off x="1169234" y="368853"/>
            <a:ext cx="4212235" cy="830997"/>
          </a:xfrm>
          <a:prstGeom prst="rect">
            <a:avLst/>
          </a:prstGeom>
          <a:noFill/>
        </p:spPr>
        <p:txBody>
          <a:bodyPr wrap="square" rtlCol="0">
            <a:spAutoFit/>
          </a:bodyPr>
          <a:lstStyle/>
          <a:p>
            <a:r>
              <a:rPr kumimoji="1" lang="ja-JP" altLang="en-US" sz="4800">
                <a:solidFill>
                  <a:srgbClr val="00B0F0"/>
                </a:solidFill>
              </a:rPr>
              <a:t>ご提案</a:t>
            </a:r>
            <a:endParaRPr kumimoji="1" lang="ja-JP" altLang="en-US" sz="4800">
              <a:solidFill>
                <a:srgbClr val="FF0000"/>
              </a:solidFill>
            </a:endParaRPr>
          </a:p>
        </p:txBody>
      </p:sp>
      <p:sp>
        <p:nvSpPr>
          <p:cNvPr id="5" name="スライド番号プレースホルダー 4">
            <a:extLst>
              <a:ext uri="{FF2B5EF4-FFF2-40B4-BE49-F238E27FC236}">
                <a16:creationId xmlns:a16="http://schemas.microsoft.com/office/drawing/2014/main" id="{07179C5E-71DC-984C-B4F3-B50375A8A0EB}"/>
              </a:ext>
            </a:extLst>
          </p:cNvPr>
          <p:cNvSpPr>
            <a:spLocks noGrp="1"/>
          </p:cNvSpPr>
          <p:nvPr>
            <p:ph type="sldNum" sz="quarter" idx="12"/>
          </p:nvPr>
        </p:nvSpPr>
        <p:spPr/>
        <p:txBody>
          <a:bodyPr/>
          <a:lstStyle/>
          <a:p>
            <a:fld id="{24F54190-8498-F640-8E2E-34C3E9233A27}" type="slidenum">
              <a:rPr kumimoji="1" lang="ja-JP" altLang="en-US" smtClean="0"/>
              <a:t>1</a:t>
            </a:fld>
            <a:endParaRPr kumimoji="1" lang="ja-JP" altLang="en-US"/>
          </a:p>
        </p:txBody>
      </p:sp>
      <p:pic>
        <p:nvPicPr>
          <p:cNvPr id="8" name="図 7">
            <a:extLst>
              <a:ext uri="{FF2B5EF4-FFF2-40B4-BE49-F238E27FC236}">
                <a16:creationId xmlns:a16="http://schemas.microsoft.com/office/drawing/2014/main" id="{FE5644CA-16CA-0744-A826-6DAA6DE746B0}"/>
              </a:ext>
            </a:extLst>
          </p:cNvPr>
          <p:cNvPicPr>
            <a:picLocks noChangeAspect="1"/>
          </p:cNvPicPr>
          <p:nvPr/>
        </p:nvPicPr>
        <p:blipFill>
          <a:blip r:embed="rId2"/>
          <a:stretch>
            <a:fillRect/>
          </a:stretch>
        </p:blipFill>
        <p:spPr>
          <a:xfrm>
            <a:off x="7656163" y="-61280"/>
            <a:ext cx="2249837" cy="1611212"/>
          </a:xfrm>
          <a:prstGeom prst="rect">
            <a:avLst/>
          </a:prstGeom>
          <a:ln>
            <a:noFill/>
          </a:ln>
          <a:effectLst>
            <a:softEdge rad="112500"/>
          </a:effectLst>
        </p:spPr>
      </p:pic>
    </p:spTree>
    <p:extLst>
      <p:ext uri="{BB962C8B-B14F-4D97-AF65-F5344CB8AC3E}">
        <p14:creationId xmlns:p14="http://schemas.microsoft.com/office/powerpoint/2010/main" val="109151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954"/>
          <p:cNvSpPr>
            <a:spLocks noChangeArrowheads="1"/>
          </p:cNvSpPr>
          <p:nvPr/>
        </p:nvSpPr>
        <p:spPr bwMode="auto">
          <a:xfrm>
            <a:off x="5382823" y="1762871"/>
            <a:ext cx="3467100" cy="4250240"/>
          </a:xfrm>
          <a:prstGeom prst="roundRect">
            <a:avLst>
              <a:gd name="adj" fmla="val 5625"/>
            </a:avLst>
          </a:prstGeom>
          <a:noFill/>
          <a:ln w="38100" algn="ctr">
            <a:solidFill>
              <a:srgbClr val="0000FF"/>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FFF66"/>
                </a:solidFill>
              </a14:hiddenFill>
            </a:ext>
          </a:extLst>
        </p:spPr>
        <p:txBody>
          <a:bodyPr wrap="none" anchor="ctr"/>
          <a:lstStyle>
            <a:lvl1pPr>
              <a:defRPr sz="2000">
                <a:solidFill>
                  <a:schemeClr val="tx1"/>
                </a:solidFill>
                <a:latin typeface="Arial" panose="020B0604020202020204" pitchFamily="34" charset="0"/>
                <a:ea typeface="黑体" panose="02010609060101010101" pitchFamily="49" charset="-122"/>
              </a:defRPr>
            </a:lvl1pPr>
            <a:lvl2pPr marL="742950" indent="-285750">
              <a:defRPr sz="2000">
                <a:solidFill>
                  <a:schemeClr val="tx1"/>
                </a:solidFill>
                <a:latin typeface="Arial" panose="020B0604020202020204" pitchFamily="34" charset="0"/>
                <a:ea typeface="黑体" panose="02010609060101010101" pitchFamily="49" charset="-122"/>
              </a:defRPr>
            </a:lvl2pPr>
            <a:lvl3pPr marL="1143000" indent="-228600">
              <a:defRPr sz="2000">
                <a:solidFill>
                  <a:schemeClr val="tx1"/>
                </a:solidFill>
                <a:latin typeface="Arial" panose="020B0604020202020204" pitchFamily="34" charset="0"/>
                <a:ea typeface="黑体" panose="02010609060101010101" pitchFamily="49" charset="-122"/>
              </a:defRPr>
            </a:lvl3pPr>
            <a:lvl4pPr marL="1600200" indent="-228600">
              <a:defRPr sz="2000">
                <a:solidFill>
                  <a:schemeClr val="tx1"/>
                </a:solidFill>
                <a:latin typeface="Arial" panose="020B0604020202020204" pitchFamily="34" charset="0"/>
                <a:ea typeface="黑体" panose="02010609060101010101" pitchFamily="49" charset="-122"/>
              </a:defRPr>
            </a:lvl4pPr>
            <a:lvl5pPr marL="2057400" indent="-228600">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sz="1950">
              <a:ea typeface="標楷體" panose="03000509000000000000" pitchFamily="65" charset="-120"/>
            </a:endParaRPr>
          </a:p>
        </p:txBody>
      </p:sp>
      <p:sp>
        <p:nvSpPr>
          <p:cNvPr id="10" name="AutoShape 873"/>
          <p:cNvSpPr>
            <a:spLocks noChangeArrowheads="1"/>
          </p:cNvSpPr>
          <p:nvPr/>
        </p:nvSpPr>
        <p:spPr bwMode="auto">
          <a:xfrm>
            <a:off x="743614" y="1784083"/>
            <a:ext cx="3467100" cy="4229028"/>
          </a:xfrm>
          <a:prstGeom prst="roundRect">
            <a:avLst>
              <a:gd name="adj" fmla="val 5625"/>
            </a:avLst>
          </a:prstGeom>
          <a:noFill/>
          <a:ln w="38100" algn="ctr">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66FFFF"/>
                </a:solidFill>
              </a14:hiddenFill>
            </a:ext>
          </a:extLst>
        </p:spPr>
        <p:txBody>
          <a:bodyPr wrap="none" anchor="ctr"/>
          <a:lstStyle>
            <a:lvl1pPr>
              <a:defRPr sz="2000">
                <a:solidFill>
                  <a:schemeClr val="tx1"/>
                </a:solidFill>
                <a:latin typeface="Arial" panose="020B0604020202020204" pitchFamily="34" charset="0"/>
                <a:ea typeface="黑体" panose="02010609060101010101" pitchFamily="49" charset="-122"/>
              </a:defRPr>
            </a:lvl1pPr>
            <a:lvl2pPr marL="742950" indent="-285750">
              <a:defRPr sz="2000">
                <a:solidFill>
                  <a:schemeClr val="tx1"/>
                </a:solidFill>
                <a:latin typeface="Arial" panose="020B0604020202020204" pitchFamily="34" charset="0"/>
                <a:ea typeface="黑体" panose="02010609060101010101" pitchFamily="49" charset="-122"/>
              </a:defRPr>
            </a:lvl2pPr>
            <a:lvl3pPr marL="1143000" indent="-228600">
              <a:defRPr sz="2000">
                <a:solidFill>
                  <a:schemeClr val="tx1"/>
                </a:solidFill>
                <a:latin typeface="Arial" panose="020B0604020202020204" pitchFamily="34" charset="0"/>
                <a:ea typeface="黑体" panose="02010609060101010101" pitchFamily="49" charset="-122"/>
              </a:defRPr>
            </a:lvl3pPr>
            <a:lvl4pPr marL="1600200" indent="-228600">
              <a:defRPr sz="2000">
                <a:solidFill>
                  <a:schemeClr val="tx1"/>
                </a:solidFill>
                <a:latin typeface="Arial" panose="020B0604020202020204" pitchFamily="34" charset="0"/>
                <a:ea typeface="黑体" panose="02010609060101010101" pitchFamily="49" charset="-122"/>
              </a:defRPr>
            </a:lvl4pPr>
            <a:lvl5pPr marL="2057400" indent="-228600">
              <a:defRPr sz="20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sz="1950">
              <a:ea typeface="標楷體" panose="03000509000000000000" pitchFamily="65" charset="-120"/>
            </a:endParaRPr>
          </a:p>
        </p:txBody>
      </p:sp>
      <p:sp>
        <p:nvSpPr>
          <p:cNvPr id="31746" name="テキスト ボックス 7"/>
          <p:cNvSpPr txBox="1">
            <a:spLocks noChangeArrowheads="1"/>
          </p:cNvSpPr>
          <p:nvPr/>
        </p:nvSpPr>
        <p:spPr bwMode="auto">
          <a:xfrm>
            <a:off x="743614" y="720808"/>
            <a:ext cx="5677892"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HGP明朝E"/>
                <a:cs typeface="HGP明朝E"/>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HGP明朝E"/>
                <a:cs typeface="HGP明朝E"/>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HGP明朝E"/>
                <a:cs typeface="HGP明朝E"/>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HGP明朝E"/>
                <a:cs typeface="HGP明朝E"/>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a:cs typeface="HGP明朝E"/>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a:cs typeface="HGP明朝E"/>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a:cs typeface="HGP明朝E"/>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a:cs typeface="HGP明朝E"/>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HGP明朝E"/>
                <a:cs typeface="HGP明朝E"/>
              </a:defRPr>
            </a:lvl9pPr>
          </a:lstStyle>
          <a:p>
            <a:pPr fontAlgn="base">
              <a:spcAft>
                <a:spcPct val="0"/>
              </a:spcAft>
              <a:buClrTx/>
              <a:buSzTx/>
              <a:buFontTx/>
              <a:buNone/>
            </a:pPr>
            <a:r>
              <a:rPr lang="ja-JP" altLang="en-US" sz="2925" b="1">
                <a:solidFill>
                  <a:schemeClr val="tx1"/>
                </a:solidFill>
                <a:latin typeface="MS PGothic" panose="020B0600070205080204" pitchFamily="34" charset="-128"/>
                <a:ea typeface="MS PGothic" panose="020B0600070205080204" pitchFamily="34" charset="-128"/>
              </a:rPr>
              <a:t>改善前後比較（ベトナムの工場）</a:t>
            </a:r>
            <a:endParaRPr lang="ja-JP" altLang="en-US" sz="2925" b="1" dirty="0">
              <a:solidFill>
                <a:schemeClr val="tx1"/>
              </a:solidFill>
              <a:latin typeface="MS PGothic" panose="020B0600070205080204" pitchFamily="34" charset="-128"/>
              <a:ea typeface="MS PGothic" panose="020B0600070205080204" pitchFamily="34" charset="-128"/>
            </a:endParaRPr>
          </a:p>
        </p:txBody>
      </p:sp>
      <p:sp>
        <p:nvSpPr>
          <p:cNvPr id="4" name="虚尾箭头 3"/>
          <p:cNvSpPr/>
          <p:nvPr/>
        </p:nvSpPr>
        <p:spPr>
          <a:xfrm>
            <a:off x="4240951" y="3590380"/>
            <a:ext cx="1141872" cy="841635"/>
          </a:xfrm>
          <a:prstGeom prst="stripedRightArrow">
            <a:avLst/>
          </a:prstGeom>
          <a:solidFill>
            <a:srgbClr val="FFFF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600" b="1">
              <a:solidFill>
                <a:prstClr val="white"/>
              </a:solidFill>
            </a:endParaRPr>
          </a:p>
        </p:txBody>
      </p:sp>
      <p:sp>
        <p:nvSpPr>
          <p:cNvPr id="5" name="文本占位符 4"/>
          <p:cNvSpPr>
            <a:spLocks noGrp="1"/>
          </p:cNvSpPr>
          <p:nvPr>
            <p:ph type="body" idx="1"/>
          </p:nvPr>
        </p:nvSpPr>
        <p:spPr>
          <a:xfrm>
            <a:off x="871737" y="4944846"/>
            <a:ext cx="3247160" cy="903660"/>
          </a:xfrm>
        </p:spPr>
        <p:txBody>
          <a:bodyPr>
            <a:normAutofit/>
          </a:bodyPr>
          <a:lstStyle/>
          <a:p>
            <a:pPr algn="l"/>
            <a:r>
              <a:rPr lang="en-US" altLang="zh-CN" b="1" dirty="0">
                <a:solidFill>
                  <a:srgbClr val="FF0000"/>
                </a:solidFill>
                <a:latin typeface="MS PGothic" panose="020B0600070205080204" pitchFamily="34" charset="-128"/>
                <a:ea typeface="MS PGothic" panose="020B0600070205080204" pitchFamily="34" charset="-128"/>
              </a:rPr>
              <a:t>B</a:t>
            </a:r>
            <a:r>
              <a:rPr lang="ja-JP" altLang="en-US" b="1" dirty="0">
                <a:solidFill>
                  <a:srgbClr val="FF0000"/>
                </a:solidFill>
                <a:latin typeface="MS PGothic" panose="020B0600070205080204" pitchFamily="34" charset="-128"/>
                <a:ea typeface="MS PGothic" panose="020B0600070205080204" pitchFamily="34" charset="-128"/>
              </a:rPr>
              <a:t>棟食堂の壁が汚れました。</a:t>
            </a:r>
            <a:endParaRPr lang="en-US" altLang="ja-JP" b="1" dirty="0">
              <a:solidFill>
                <a:srgbClr val="FF0000"/>
              </a:solidFill>
              <a:latin typeface="MS PGothic" panose="020B0600070205080204" pitchFamily="34" charset="-128"/>
              <a:ea typeface="MS PGothic" panose="020B0600070205080204" pitchFamily="34" charset="-128"/>
            </a:endParaRPr>
          </a:p>
          <a:p>
            <a:pPr algn="l"/>
            <a:r>
              <a:rPr lang="ja-JP" altLang="en-US" b="1" dirty="0">
                <a:solidFill>
                  <a:srgbClr val="FF0000"/>
                </a:solidFill>
                <a:latin typeface="MS PGothic" panose="020B0600070205080204" pitchFamily="34" charset="-128"/>
                <a:ea typeface="MS PGothic" panose="020B0600070205080204" pitchFamily="34" charset="-128"/>
              </a:rPr>
              <a:t>みにくいでした。</a:t>
            </a:r>
            <a:endParaRPr lang="en-US" altLang="ja-JP" b="1" dirty="0">
              <a:solidFill>
                <a:srgbClr val="FF0000"/>
              </a:solidFill>
              <a:latin typeface="MS PGothic" panose="020B0600070205080204" pitchFamily="34" charset="-128"/>
              <a:ea typeface="MS PGothic" panose="020B0600070205080204" pitchFamily="34" charset="-128"/>
            </a:endParaRPr>
          </a:p>
        </p:txBody>
      </p:sp>
      <p:sp>
        <p:nvSpPr>
          <p:cNvPr id="6" name="文本占位符 5"/>
          <p:cNvSpPr>
            <a:spLocks noGrp="1"/>
          </p:cNvSpPr>
          <p:nvPr>
            <p:ph type="body" sz="quarter" idx="3"/>
          </p:nvPr>
        </p:nvSpPr>
        <p:spPr>
          <a:xfrm>
            <a:off x="5666696" y="4745567"/>
            <a:ext cx="3218161" cy="1302217"/>
          </a:xfrm>
        </p:spPr>
        <p:txBody>
          <a:bodyPr>
            <a:noAutofit/>
          </a:bodyPr>
          <a:lstStyle/>
          <a:p>
            <a:pPr algn="l"/>
            <a:r>
              <a:rPr lang="ja-JP" altLang="en-US" sz="1625" b="1" dirty="0">
                <a:solidFill>
                  <a:srgbClr val="0000FF"/>
                </a:solidFill>
                <a:latin typeface="MS PGothic" panose="020B0600070205080204" pitchFamily="34" charset="-128"/>
                <a:ea typeface="MS PGothic" panose="020B0600070205080204" pitchFamily="34" charset="-128"/>
              </a:rPr>
              <a:t>食堂の壁を新しく塗りました。</a:t>
            </a:r>
            <a:endParaRPr lang="en-US" altLang="ja-JP" sz="1625" b="1" dirty="0">
              <a:solidFill>
                <a:srgbClr val="0000FF"/>
              </a:solidFill>
              <a:latin typeface="MS PGothic" panose="020B0600070205080204" pitchFamily="34" charset="-128"/>
              <a:ea typeface="MS PGothic" panose="020B0600070205080204" pitchFamily="34" charset="-128"/>
            </a:endParaRPr>
          </a:p>
          <a:p>
            <a:pPr algn="l"/>
            <a:r>
              <a:rPr lang="ja-JP" altLang="en-US" sz="1625" b="1" dirty="0">
                <a:solidFill>
                  <a:srgbClr val="0000FF"/>
                </a:solidFill>
                <a:latin typeface="MS PGothic" panose="020B0600070205080204" pitchFamily="34" charset="-128"/>
                <a:ea typeface="MS PGothic" panose="020B0600070205080204" pitchFamily="34" charset="-128"/>
              </a:rPr>
              <a:t>きれいになりました。自主巡視で汚れた箇所が見つかったら改善、</a:t>
            </a:r>
            <a:r>
              <a:rPr lang="en-US" altLang="ja-JP" sz="1625" b="1" dirty="0">
                <a:solidFill>
                  <a:srgbClr val="0000FF"/>
                </a:solidFill>
                <a:latin typeface="MS PGothic" panose="020B0600070205080204" pitchFamily="34" charset="-128"/>
                <a:ea typeface="MS PGothic" panose="020B0600070205080204" pitchFamily="34" charset="-128"/>
              </a:rPr>
              <a:t>5</a:t>
            </a:r>
            <a:r>
              <a:rPr lang="ja-JP" altLang="en-US" sz="1625" b="1" dirty="0">
                <a:solidFill>
                  <a:srgbClr val="0000FF"/>
                </a:solidFill>
                <a:latin typeface="MS PGothic" panose="020B0600070205080204" pitchFamily="34" charset="-128"/>
                <a:ea typeface="MS PGothic" panose="020B0600070205080204" pitchFamily="34" charset="-128"/>
              </a:rPr>
              <a:t>箇所ぐらい改善しました。</a:t>
            </a:r>
            <a:endParaRPr lang="en-US" altLang="ja-JP" sz="1625" b="1" dirty="0">
              <a:solidFill>
                <a:srgbClr val="0000FF"/>
              </a:solidFill>
              <a:latin typeface="MS PGothic" panose="020B0600070205080204" pitchFamily="34" charset="-128"/>
              <a:ea typeface="MS PGothic" panose="020B0600070205080204" pitchFamily="34" charset="-128"/>
            </a:endParaRPr>
          </a:p>
        </p:txBody>
      </p:sp>
      <p:sp>
        <p:nvSpPr>
          <p:cNvPr id="7" name="流程图: 过程 6"/>
          <p:cNvSpPr/>
          <p:nvPr/>
        </p:nvSpPr>
        <p:spPr>
          <a:xfrm>
            <a:off x="5666696" y="1600377"/>
            <a:ext cx="2899355" cy="435967"/>
          </a:xfrm>
          <a:prstGeom prst="flowChartProcess">
            <a:avLst/>
          </a:prstGeom>
          <a:solidFill>
            <a:srgbClr val="0070C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75" dirty="0">
                <a:latin typeface="MS PGothic" panose="020B0600070205080204" pitchFamily="34" charset="-128"/>
                <a:ea typeface="MS PGothic" panose="020B0600070205080204" pitchFamily="34" charset="-128"/>
              </a:rPr>
              <a:t>改善後</a:t>
            </a:r>
            <a:endParaRPr lang="zh-CN" altLang="en-US" sz="2275" dirty="0">
              <a:latin typeface="MS PGothic" panose="020B0600070205080204" pitchFamily="34" charset="-128"/>
              <a:ea typeface="MS PGothic" panose="020B0600070205080204" pitchFamily="34" charset="-128"/>
            </a:endParaRPr>
          </a:p>
        </p:txBody>
      </p:sp>
      <p:sp>
        <p:nvSpPr>
          <p:cNvPr id="14" name="流程图: 过程 13"/>
          <p:cNvSpPr/>
          <p:nvPr/>
        </p:nvSpPr>
        <p:spPr>
          <a:xfrm>
            <a:off x="1055247" y="1600378"/>
            <a:ext cx="2843835" cy="435967"/>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75" dirty="0">
                <a:latin typeface="MS PGothic" panose="020B0600070205080204" pitchFamily="34" charset="-128"/>
                <a:ea typeface="MS PGothic" panose="020B0600070205080204" pitchFamily="34" charset="-128"/>
              </a:rPr>
              <a:t>改善前</a:t>
            </a:r>
            <a:endParaRPr lang="zh-CN" altLang="en-US" sz="2275" dirty="0">
              <a:latin typeface="MS PGothic" panose="020B0600070205080204" pitchFamily="34" charset="-128"/>
              <a:ea typeface="MS PGothic" panose="020B0600070205080204" pitchFamily="34" charset="-128"/>
            </a:endParaRPr>
          </a:p>
        </p:txBody>
      </p:sp>
      <p:pic>
        <p:nvPicPr>
          <p:cNvPr id="13" name="图片 12"/>
          <p:cNvPicPr>
            <a:picLocks noChangeAspect="1"/>
          </p:cNvPicPr>
          <p:nvPr/>
        </p:nvPicPr>
        <p:blipFill>
          <a:blip r:embed="rId2"/>
          <a:stretch>
            <a:fillRect/>
          </a:stretch>
        </p:blipFill>
        <p:spPr>
          <a:xfrm>
            <a:off x="854332" y="2318005"/>
            <a:ext cx="3264565" cy="2544750"/>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t="4583" b="19155"/>
          <a:stretch/>
        </p:blipFill>
        <p:spPr>
          <a:xfrm>
            <a:off x="5574879" y="2318005"/>
            <a:ext cx="3157829" cy="2544750"/>
          </a:xfrm>
          <a:prstGeom prst="rect">
            <a:avLst/>
          </a:prstGeom>
        </p:spPr>
      </p:pic>
    </p:spTree>
    <p:extLst>
      <p:ext uri="{BB962C8B-B14F-4D97-AF65-F5344CB8AC3E}">
        <p14:creationId xmlns:p14="http://schemas.microsoft.com/office/powerpoint/2010/main" val="382976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animBg="1"/>
      <p:bldP spid="5" grpId="0" build="p"/>
      <p:bldP spid="6" grpId="0" build="p"/>
      <p:bldP spid="7"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BE22E-59EA-D946-B640-7F63E22E546B}"/>
              </a:ext>
            </a:extLst>
          </p:cNvPr>
          <p:cNvSpPr>
            <a:spLocks noGrp="1"/>
          </p:cNvSpPr>
          <p:nvPr>
            <p:ph type="title"/>
          </p:nvPr>
        </p:nvSpPr>
        <p:spPr>
          <a:xfrm>
            <a:off x="324465" y="5281102"/>
            <a:ext cx="9257489" cy="986962"/>
          </a:xfrm>
        </p:spPr>
        <p:txBody>
          <a:bodyPr>
            <a:noAutofit/>
          </a:bodyPr>
          <a:lstStyle/>
          <a:p>
            <a:r>
              <a:rPr lang="ja-JP" altLang="en-US" sz="3200"/>
              <a:t>安全な職場を継続する</a:t>
            </a:r>
            <a:br>
              <a:rPr lang="en-US" altLang="ja-JP" sz="3200" dirty="0"/>
            </a:br>
            <a:r>
              <a:rPr lang="ja-JP" altLang="en-US" sz="3200"/>
              <a:t>ための仕組み</a:t>
            </a:r>
            <a:r>
              <a:rPr lang="en-US" altLang="ja-JP" sz="3200" dirty="0"/>
              <a:t>【3 S K】</a:t>
            </a:r>
            <a:endParaRPr kumimoji="1" lang="ja-JP" altLang="en-US" sz="3200"/>
          </a:p>
        </p:txBody>
      </p:sp>
      <p:sp>
        <p:nvSpPr>
          <p:cNvPr id="3" name="テキスト プレースホルダー 2">
            <a:extLst>
              <a:ext uri="{FF2B5EF4-FFF2-40B4-BE49-F238E27FC236}">
                <a16:creationId xmlns:a16="http://schemas.microsoft.com/office/drawing/2014/main" id="{1CB4D781-658E-4749-AC47-8DB1D9EE5450}"/>
              </a:ext>
            </a:extLst>
          </p:cNvPr>
          <p:cNvSpPr>
            <a:spLocks noGrp="1"/>
          </p:cNvSpPr>
          <p:nvPr>
            <p:ph type="body" idx="1"/>
          </p:nvPr>
        </p:nvSpPr>
        <p:spPr>
          <a:xfrm>
            <a:off x="1181983" y="462053"/>
            <a:ext cx="4387707" cy="3792968"/>
          </a:xfrm>
          <a:ln>
            <a:noFill/>
          </a:ln>
        </p:spPr>
        <p:txBody>
          <a:bodyPr>
            <a:normAutofit/>
          </a:bodyPr>
          <a:lstStyle/>
          <a:p>
            <a:pPr marL="457200" indent="-457200">
              <a:buFont typeface="Arial" panose="020B0604020202020204" pitchFamily="34" charset="0"/>
              <a:buChar char="•"/>
            </a:pPr>
            <a:r>
              <a:rPr lang="ja-JP" altLang="en-US" sz="2800"/>
              <a:t>チーム</a:t>
            </a:r>
            <a:r>
              <a:rPr kumimoji="1" lang="ja-JP" altLang="en-US" sz="2800"/>
              <a:t>活動</a:t>
            </a:r>
            <a:endParaRPr kumimoji="1" lang="en-US" altLang="ja-JP" sz="2800" dirty="0"/>
          </a:p>
          <a:p>
            <a:pPr marL="457200" indent="-457200">
              <a:buFont typeface="Arial" panose="020B0604020202020204" pitchFamily="34" charset="0"/>
              <a:buChar char="•"/>
            </a:pPr>
            <a:r>
              <a:rPr lang="ja-JP" altLang="en-US" sz="2800">
                <a:solidFill>
                  <a:srgbClr val="C00000"/>
                </a:solidFill>
              </a:rPr>
              <a:t>巡回（写真撮影）と</a:t>
            </a:r>
            <a:endParaRPr lang="en-US" altLang="ja-JP" sz="2800" dirty="0">
              <a:solidFill>
                <a:srgbClr val="C00000"/>
              </a:solidFill>
            </a:endParaRPr>
          </a:p>
          <a:p>
            <a:r>
              <a:rPr lang="en-US" altLang="ja-JP" sz="2800" dirty="0">
                <a:solidFill>
                  <a:srgbClr val="C00000"/>
                </a:solidFill>
              </a:rPr>
              <a:t>	</a:t>
            </a:r>
            <a:r>
              <a:rPr lang="ja-JP" altLang="en-US" sz="2800">
                <a:solidFill>
                  <a:srgbClr val="C00000"/>
                </a:solidFill>
              </a:rPr>
              <a:t>改善の実施</a:t>
            </a:r>
            <a:endParaRPr lang="en-US" altLang="ja-JP" sz="2800" dirty="0">
              <a:solidFill>
                <a:srgbClr val="C00000"/>
              </a:solidFill>
            </a:endParaRPr>
          </a:p>
          <a:p>
            <a:pPr marL="457200" indent="-457200">
              <a:buFont typeface="Arial" panose="020B0604020202020204" pitchFamily="34" charset="0"/>
              <a:buChar char="•"/>
            </a:pPr>
            <a:r>
              <a:rPr lang="ja-JP" altLang="en-US" sz="2800"/>
              <a:t>凡事徹底の清掃</a:t>
            </a:r>
            <a:endParaRPr lang="en-US" altLang="ja-JP" sz="2800" dirty="0"/>
          </a:p>
          <a:p>
            <a:pPr marL="457200" indent="-457200">
              <a:buFont typeface="Arial" panose="020B0604020202020204" pitchFamily="34" charset="0"/>
              <a:buChar char="•"/>
            </a:pPr>
            <a:r>
              <a:rPr lang="ja-JP" altLang="en-US" sz="2800"/>
              <a:t>要不要の確認</a:t>
            </a:r>
            <a:endParaRPr lang="en-US" altLang="ja-JP" sz="2800" dirty="0"/>
          </a:p>
          <a:p>
            <a:pPr marL="457200" indent="-457200">
              <a:buFont typeface="Arial" panose="020B0604020202020204" pitchFamily="34" charset="0"/>
              <a:buChar char="•"/>
            </a:pPr>
            <a:r>
              <a:rPr lang="ja-JP" altLang="en-US" sz="2800"/>
              <a:t>置き場の名前管理</a:t>
            </a:r>
            <a:endParaRPr lang="en-US" altLang="ja-JP" sz="2800" dirty="0"/>
          </a:p>
          <a:p>
            <a:pPr marL="457200" indent="-457200">
              <a:buFont typeface="Arial" panose="020B0604020202020204" pitchFamily="34" charset="0"/>
              <a:buChar char="•"/>
            </a:pPr>
            <a:r>
              <a:rPr lang="ja-JP" altLang="en-US" sz="2800"/>
              <a:t>捨てるルール</a:t>
            </a:r>
            <a:endParaRPr lang="en-US" altLang="ja-JP" sz="2800" dirty="0"/>
          </a:p>
          <a:p>
            <a:endParaRPr kumimoji="1" lang="en-US" altLang="ja-JP" sz="2800" dirty="0"/>
          </a:p>
        </p:txBody>
      </p:sp>
      <p:sp>
        <p:nvSpPr>
          <p:cNvPr id="4" name="スライド番号プレースホルダー 3">
            <a:extLst>
              <a:ext uri="{FF2B5EF4-FFF2-40B4-BE49-F238E27FC236}">
                <a16:creationId xmlns:a16="http://schemas.microsoft.com/office/drawing/2014/main" id="{991F3FEE-BC66-D745-A6E3-2E6636F2D213}"/>
              </a:ext>
            </a:extLst>
          </p:cNvPr>
          <p:cNvSpPr>
            <a:spLocks noGrp="1"/>
          </p:cNvSpPr>
          <p:nvPr>
            <p:ph type="sldNum" sz="quarter" idx="12"/>
          </p:nvPr>
        </p:nvSpPr>
        <p:spPr>
          <a:xfrm>
            <a:off x="699237" y="2508607"/>
            <a:ext cx="965493" cy="720332"/>
          </a:xfrm>
        </p:spPr>
        <p:txBody>
          <a:bodyPr/>
          <a:lstStyle/>
          <a:p>
            <a:fld id="{24F54190-8498-F640-8E2E-34C3E9233A27}" type="slidenum">
              <a:rPr kumimoji="1" lang="ja-JP" altLang="en-US" smtClean="0"/>
              <a:t>11</a:t>
            </a:fld>
            <a:endParaRPr kumimoji="1" lang="ja-JP" altLang="en-US"/>
          </a:p>
        </p:txBody>
      </p:sp>
      <p:pic>
        <p:nvPicPr>
          <p:cNvPr id="6" name="図 5">
            <a:extLst>
              <a:ext uri="{FF2B5EF4-FFF2-40B4-BE49-F238E27FC236}">
                <a16:creationId xmlns:a16="http://schemas.microsoft.com/office/drawing/2014/main" id="{5919C8F8-B261-F844-A312-25B1CE8A7A33}"/>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bright="20000"/>
                    </a14:imgEffect>
                  </a14:imgLayer>
                </a14:imgProps>
              </a:ext>
            </a:extLst>
          </a:blip>
          <a:srcRect l="10915" t="26462" r="8771"/>
          <a:stretch/>
        </p:blipFill>
        <p:spPr>
          <a:xfrm>
            <a:off x="4979866" y="410202"/>
            <a:ext cx="4877511" cy="5954735"/>
          </a:xfrm>
          <a:prstGeom prst="rect">
            <a:avLst/>
          </a:prstGeom>
        </p:spPr>
      </p:pic>
      <p:sp>
        <p:nvSpPr>
          <p:cNvPr id="7" name="テキスト ボックス 6">
            <a:extLst>
              <a:ext uri="{FF2B5EF4-FFF2-40B4-BE49-F238E27FC236}">
                <a16:creationId xmlns:a16="http://schemas.microsoft.com/office/drawing/2014/main" id="{ED3B3ACF-3FFC-BA41-B58D-8AB5454C0E2E}"/>
              </a:ext>
            </a:extLst>
          </p:cNvPr>
          <p:cNvSpPr txBox="1"/>
          <p:nvPr/>
        </p:nvSpPr>
        <p:spPr>
          <a:xfrm>
            <a:off x="5569690" y="4255021"/>
            <a:ext cx="3877985" cy="1200329"/>
          </a:xfrm>
          <a:prstGeom prst="rect">
            <a:avLst/>
          </a:prstGeom>
          <a:noFill/>
          <a:ln>
            <a:solidFill>
              <a:srgbClr val="00B0F0"/>
            </a:solidFill>
          </a:ln>
        </p:spPr>
        <p:txBody>
          <a:bodyPr wrap="none" rtlCol="0">
            <a:spAutoFit/>
          </a:bodyPr>
          <a:lstStyle/>
          <a:p>
            <a:pPr algn="ctr"/>
            <a:r>
              <a:rPr kumimoji="1" lang="ja-JP" altLang="en-US" sz="2400">
                <a:solidFill>
                  <a:schemeClr val="bg1"/>
                </a:solidFill>
              </a:rPr>
              <a:t>スエーデンハウスでも</a:t>
            </a:r>
            <a:endParaRPr kumimoji="1" lang="en-US" altLang="ja-JP" sz="2400" dirty="0">
              <a:solidFill>
                <a:schemeClr val="bg1"/>
              </a:solidFill>
            </a:endParaRPr>
          </a:p>
          <a:p>
            <a:pPr algn="ctr"/>
            <a:r>
              <a:rPr lang="ja-JP" altLang="en-US" sz="2400">
                <a:solidFill>
                  <a:schemeClr val="bg1"/>
                </a:solidFill>
              </a:rPr>
              <a:t>３</a:t>
            </a:r>
            <a:r>
              <a:rPr lang="en-US" altLang="ja-JP" sz="2400" dirty="0">
                <a:solidFill>
                  <a:schemeClr val="bg1"/>
                </a:solidFill>
              </a:rPr>
              <a:t>SK</a:t>
            </a:r>
            <a:r>
              <a:rPr lang="ja-JP" altLang="en-US" sz="2400">
                <a:solidFill>
                  <a:schemeClr val="bg1"/>
                </a:solidFill>
              </a:rPr>
              <a:t>活動実施中</a:t>
            </a:r>
            <a:endParaRPr lang="en-US" altLang="ja-JP" sz="2400" dirty="0">
              <a:solidFill>
                <a:schemeClr val="bg1"/>
              </a:solidFill>
            </a:endParaRPr>
          </a:p>
          <a:p>
            <a:pPr algn="ctr"/>
            <a:r>
              <a:rPr kumimoji="1" lang="ja-JP" altLang="en-US" sz="2400">
                <a:solidFill>
                  <a:schemeClr val="bg1"/>
                </a:solidFill>
              </a:rPr>
              <a:t>レジリエンス認証も取得済</a:t>
            </a:r>
          </a:p>
        </p:txBody>
      </p:sp>
    </p:spTree>
    <p:extLst>
      <p:ext uri="{BB962C8B-B14F-4D97-AF65-F5344CB8AC3E}">
        <p14:creationId xmlns:p14="http://schemas.microsoft.com/office/powerpoint/2010/main" val="12335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5CAFD5E-A5B5-924D-A8BB-A9D2FCB34C75}"/>
              </a:ext>
            </a:extLst>
          </p:cNvPr>
          <p:cNvSpPr>
            <a:spLocks noGrp="1"/>
          </p:cNvSpPr>
          <p:nvPr>
            <p:ph type="sldNum" sz="quarter" idx="12"/>
          </p:nvPr>
        </p:nvSpPr>
        <p:spPr/>
        <p:txBody>
          <a:bodyPr/>
          <a:lstStyle/>
          <a:p>
            <a:fld id="{24F54190-8498-F640-8E2E-34C3E9233A27}"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EA37F7F2-2D7F-4547-A256-24F297DB359B}"/>
              </a:ext>
            </a:extLst>
          </p:cNvPr>
          <p:cNvPicPr>
            <a:picLocks noChangeAspect="1"/>
          </p:cNvPicPr>
          <p:nvPr/>
        </p:nvPicPr>
        <p:blipFill>
          <a:blip r:embed="rId2"/>
          <a:stretch>
            <a:fillRect/>
          </a:stretch>
        </p:blipFill>
        <p:spPr>
          <a:xfrm>
            <a:off x="907522" y="1069895"/>
            <a:ext cx="7812149" cy="5202891"/>
          </a:xfrm>
          <a:prstGeom prst="rect">
            <a:avLst/>
          </a:prstGeom>
        </p:spPr>
      </p:pic>
      <p:sp>
        <p:nvSpPr>
          <p:cNvPr id="3" name="テキスト ボックス 2">
            <a:extLst>
              <a:ext uri="{FF2B5EF4-FFF2-40B4-BE49-F238E27FC236}">
                <a16:creationId xmlns:a16="http://schemas.microsoft.com/office/drawing/2014/main" id="{425114F6-CD06-154A-919A-3DBFD84A363C}"/>
              </a:ext>
            </a:extLst>
          </p:cNvPr>
          <p:cNvSpPr txBox="1"/>
          <p:nvPr/>
        </p:nvSpPr>
        <p:spPr>
          <a:xfrm>
            <a:off x="1097071" y="448235"/>
            <a:ext cx="7622600" cy="400110"/>
          </a:xfrm>
          <a:prstGeom prst="rect">
            <a:avLst/>
          </a:prstGeom>
          <a:noFill/>
        </p:spPr>
        <p:txBody>
          <a:bodyPr wrap="none" rtlCol="0">
            <a:spAutoFit/>
          </a:bodyPr>
          <a:lstStyle/>
          <a:p>
            <a:r>
              <a:rPr kumimoji="1" lang="ja-JP" altLang="en-US" sz="2000"/>
              <a:t>置き方を帰るだけで、取り出しやすく戻しやすく　しかも　安全</a:t>
            </a:r>
          </a:p>
        </p:txBody>
      </p:sp>
    </p:spTree>
    <p:extLst>
      <p:ext uri="{BB962C8B-B14F-4D97-AF65-F5344CB8AC3E}">
        <p14:creationId xmlns:p14="http://schemas.microsoft.com/office/powerpoint/2010/main" val="43479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BE22E-59EA-D946-B640-7F63E22E546B}"/>
              </a:ext>
            </a:extLst>
          </p:cNvPr>
          <p:cNvSpPr>
            <a:spLocks noGrp="1"/>
          </p:cNvSpPr>
          <p:nvPr>
            <p:ph type="title"/>
          </p:nvPr>
        </p:nvSpPr>
        <p:spPr>
          <a:xfrm>
            <a:off x="453277" y="6009523"/>
            <a:ext cx="9257489" cy="986962"/>
          </a:xfrm>
        </p:spPr>
        <p:txBody>
          <a:bodyPr>
            <a:normAutofit/>
          </a:bodyPr>
          <a:lstStyle/>
          <a:p>
            <a:r>
              <a:rPr lang="ja-JP" altLang="en-US" sz="4800"/>
              <a:t>継続するための仕組み</a:t>
            </a:r>
            <a:endParaRPr kumimoji="1" lang="ja-JP" altLang="en-US" sz="4800"/>
          </a:p>
        </p:txBody>
      </p:sp>
      <p:sp>
        <p:nvSpPr>
          <p:cNvPr id="4" name="スライド番号プレースホルダー 3">
            <a:extLst>
              <a:ext uri="{FF2B5EF4-FFF2-40B4-BE49-F238E27FC236}">
                <a16:creationId xmlns:a16="http://schemas.microsoft.com/office/drawing/2014/main" id="{991F3FEE-BC66-D745-A6E3-2E6636F2D213}"/>
              </a:ext>
            </a:extLst>
          </p:cNvPr>
          <p:cNvSpPr>
            <a:spLocks noGrp="1"/>
          </p:cNvSpPr>
          <p:nvPr>
            <p:ph type="sldNum" sz="quarter" idx="12"/>
          </p:nvPr>
        </p:nvSpPr>
        <p:spPr>
          <a:xfrm>
            <a:off x="699237" y="2508607"/>
            <a:ext cx="965493" cy="720332"/>
          </a:xfrm>
        </p:spPr>
        <p:txBody>
          <a:bodyPr/>
          <a:lstStyle/>
          <a:p>
            <a:fld id="{24F54190-8498-F640-8E2E-34C3E9233A27}" type="slidenum">
              <a:rPr kumimoji="1" lang="ja-JP" altLang="en-US" smtClean="0"/>
              <a:t>13</a:t>
            </a:fld>
            <a:endParaRPr kumimoji="1" lang="ja-JP" altLang="en-US"/>
          </a:p>
        </p:txBody>
      </p:sp>
      <p:pic>
        <p:nvPicPr>
          <p:cNvPr id="10" name="図 9">
            <a:extLst>
              <a:ext uri="{FF2B5EF4-FFF2-40B4-BE49-F238E27FC236}">
                <a16:creationId xmlns:a16="http://schemas.microsoft.com/office/drawing/2014/main" id="{CBFAF846-39ED-C34E-AAE5-14ACF9E52AB6}"/>
              </a:ext>
            </a:extLst>
          </p:cNvPr>
          <p:cNvPicPr>
            <a:picLocks noChangeAspect="1"/>
          </p:cNvPicPr>
          <p:nvPr/>
        </p:nvPicPr>
        <p:blipFill>
          <a:blip r:embed="rId2"/>
          <a:stretch>
            <a:fillRect/>
          </a:stretch>
        </p:blipFill>
        <p:spPr>
          <a:xfrm>
            <a:off x="183827" y="83279"/>
            <a:ext cx="5384800" cy="3378200"/>
          </a:xfrm>
          <a:prstGeom prst="rect">
            <a:avLst/>
          </a:prstGeom>
          <a:ln>
            <a:noFill/>
          </a:ln>
          <a:effectLst>
            <a:softEdge rad="112500"/>
          </a:effectLst>
        </p:spPr>
      </p:pic>
      <p:pic>
        <p:nvPicPr>
          <p:cNvPr id="12" name="図 11">
            <a:extLst>
              <a:ext uri="{FF2B5EF4-FFF2-40B4-BE49-F238E27FC236}">
                <a16:creationId xmlns:a16="http://schemas.microsoft.com/office/drawing/2014/main" id="{F8BD0EA0-0C2A-8547-9402-AB573617B715}"/>
              </a:ext>
            </a:extLst>
          </p:cNvPr>
          <p:cNvPicPr>
            <a:picLocks noChangeAspect="1"/>
          </p:cNvPicPr>
          <p:nvPr/>
        </p:nvPicPr>
        <p:blipFill>
          <a:blip r:embed="rId3"/>
          <a:stretch>
            <a:fillRect/>
          </a:stretch>
        </p:blipFill>
        <p:spPr>
          <a:xfrm>
            <a:off x="4491066" y="2896064"/>
            <a:ext cx="5219700" cy="3149600"/>
          </a:xfrm>
          <a:prstGeom prst="rect">
            <a:avLst/>
          </a:prstGeom>
          <a:ln>
            <a:noFill/>
          </a:ln>
          <a:effectLst>
            <a:softEdge rad="112500"/>
          </a:effectLst>
        </p:spPr>
      </p:pic>
      <p:sp>
        <p:nvSpPr>
          <p:cNvPr id="13" name="テキスト ボックス 12">
            <a:extLst>
              <a:ext uri="{FF2B5EF4-FFF2-40B4-BE49-F238E27FC236}">
                <a16:creationId xmlns:a16="http://schemas.microsoft.com/office/drawing/2014/main" id="{F2E6F8CF-7C8A-4C49-A2FE-5C21F7E95283}"/>
              </a:ext>
            </a:extLst>
          </p:cNvPr>
          <p:cNvSpPr txBox="1"/>
          <p:nvPr/>
        </p:nvSpPr>
        <p:spPr>
          <a:xfrm>
            <a:off x="5827059" y="445477"/>
            <a:ext cx="4208457" cy="1384995"/>
          </a:xfrm>
          <a:prstGeom prst="rect">
            <a:avLst/>
          </a:prstGeom>
          <a:noFill/>
        </p:spPr>
        <p:txBody>
          <a:bodyPr wrap="square" rtlCol="0">
            <a:spAutoFit/>
          </a:bodyPr>
          <a:lstStyle/>
          <a:p>
            <a:r>
              <a:rPr kumimoji="1" lang="ja-JP" altLang="en-US" sz="2800"/>
              <a:t>指摘箇所を写真撮影し</a:t>
            </a:r>
            <a:endParaRPr kumimoji="1" lang="en-US" altLang="ja-JP" sz="2800" dirty="0"/>
          </a:p>
          <a:p>
            <a:r>
              <a:rPr kumimoji="1" lang="ja-JP" altLang="en-US" sz="2800"/>
              <a:t>改善活動</a:t>
            </a:r>
            <a:endParaRPr kumimoji="1" lang="en-US" altLang="ja-JP" sz="2800" dirty="0"/>
          </a:p>
          <a:p>
            <a:r>
              <a:rPr kumimoji="1" lang="ja-JP" altLang="en-US" sz="2800"/>
              <a:t>福岡のネジの卸問屋</a:t>
            </a:r>
          </a:p>
        </p:txBody>
      </p:sp>
      <p:sp>
        <p:nvSpPr>
          <p:cNvPr id="3" name="屈折矢印 2">
            <a:extLst>
              <a:ext uri="{FF2B5EF4-FFF2-40B4-BE49-F238E27FC236}">
                <a16:creationId xmlns:a16="http://schemas.microsoft.com/office/drawing/2014/main" id="{673FE940-3F84-6C42-8F05-1966DCBDDC5D}"/>
              </a:ext>
            </a:extLst>
          </p:cNvPr>
          <p:cNvSpPr/>
          <p:nvPr/>
        </p:nvSpPr>
        <p:spPr>
          <a:xfrm rot="5400000">
            <a:off x="3249379" y="3569968"/>
            <a:ext cx="1100380" cy="8834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148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C0EDD59-306C-C044-ADF8-96615C99C02B}"/>
              </a:ext>
            </a:extLst>
          </p:cNvPr>
          <p:cNvSpPr>
            <a:spLocks noGrp="1"/>
          </p:cNvSpPr>
          <p:nvPr>
            <p:ph type="sldNum" sz="quarter" idx="12"/>
          </p:nvPr>
        </p:nvSpPr>
        <p:spPr/>
        <p:txBody>
          <a:bodyPr/>
          <a:lstStyle/>
          <a:p>
            <a:fld id="{24F54190-8498-F640-8E2E-34C3E9233A27}"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FC0CA98C-2008-AB4C-8309-710A8B62C731}"/>
              </a:ext>
            </a:extLst>
          </p:cNvPr>
          <p:cNvPicPr>
            <a:picLocks noChangeAspect="1"/>
          </p:cNvPicPr>
          <p:nvPr/>
        </p:nvPicPr>
        <p:blipFill>
          <a:blip r:embed="rId2"/>
          <a:stretch>
            <a:fillRect/>
          </a:stretch>
        </p:blipFill>
        <p:spPr>
          <a:xfrm>
            <a:off x="889000" y="381000"/>
            <a:ext cx="8128000" cy="6096000"/>
          </a:xfrm>
          <a:prstGeom prst="rect">
            <a:avLst/>
          </a:prstGeom>
        </p:spPr>
      </p:pic>
    </p:spTree>
    <p:extLst>
      <p:ext uri="{BB962C8B-B14F-4D97-AF65-F5344CB8AC3E}">
        <p14:creationId xmlns:p14="http://schemas.microsoft.com/office/powerpoint/2010/main" val="208944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BE22E-59EA-D946-B640-7F63E22E546B}"/>
              </a:ext>
            </a:extLst>
          </p:cNvPr>
          <p:cNvSpPr>
            <a:spLocks noGrp="1"/>
          </p:cNvSpPr>
          <p:nvPr>
            <p:ph type="title"/>
          </p:nvPr>
        </p:nvSpPr>
        <p:spPr>
          <a:xfrm>
            <a:off x="256757" y="5389011"/>
            <a:ext cx="9228437" cy="1094560"/>
          </a:xfrm>
        </p:spPr>
        <p:txBody>
          <a:bodyPr>
            <a:normAutofit/>
          </a:bodyPr>
          <a:lstStyle/>
          <a:p>
            <a:r>
              <a:rPr lang="en-US" altLang="ja-JP" sz="4800" b="1" dirty="0">
                <a:latin typeface="Stencil" pitchFamily="82" charset="0"/>
              </a:rPr>
              <a:t>3SK</a:t>
            </a:r>
            <a:r>
              <a:rPr lang="en-US" altLang="ja-JP" sz="4400" dirty="0"/>
              <a:t> =</a:t>
            </a:r>
            <a:r>
              <a:rPr lang="ja-JP" altLang="en-US" sz="4400"/>
              <a:t>（整理整頓清掃・危機管理）</a:t>
            </a:r>
            <a:endParaRPr kumimoji="1" lang="ja-JP" altLang="en-US" sz="4400"/>
          </a:p>
        </p:txBody>
      </p:sp>
      <p:sp>
        <p:nvSpPr>
          <p:cNvPr id="4" name="スライド番号プレースホルダー 3">
            <a:extLst>
              <a:ext uri="{FF2B5EF4-FFF2-40B4-BE49-F238E27FC236}">
                <a16:creationId xmlns:a16="http://schemas.microsoft.com/office/drawing/2014/main" id="{827B47F7-04F6-9048-8354-30B9A2BA3860}"/>
              </a:ext>
            </a:extLst>
          </p:cNvPr>
          <p:cNvSpPr>
            <a:spLocks noGrp="1"/>
          </p:cNvSpPr>
          <p:nvPr>
            <p:ph type="sldNum" sz="quarter" idx="12"/>
          </p:nvPr>
        </p:nvSpPr>
        <p:spPr/>
        <p:txBody>
          <a:bodyPr/>
          <a:lstStyle/>
          <a:p>
            <a:fld id="{24F54190-8498-F640-8E2E-34C3E9233A27}" type="slidenum">
              <a:rPr kumimoji="1" lang="ja-JP" altLang="en-US" smtClean="0"/>
              <a:t>15</a:t>
            </a:fld>
            <a:endParaRPr kumimoji="1" lang="ja-JP" altLang="en-US"/>
          </a:p>
        </p:txBody>
      </p:sp>
      <p:sp>
        <p:nvSpPr>
          <p:cNvPr id="5" name="直方体 4">
            <a:extLst>
              <a:ext uri="{FF2B5EF4-FFF2-40B4-BE49-F238E27FC236}">
                <a16:creationId xmlns:a16="http://schemas.microsoft.com/office/drawing/2014/main" id="{395E0620-38DB-FC46-8890-6EFBEDF9C79F}"/>
              </a:ext>
            </a:extLst>
          </p:cNvPr>
          <p:cNvSpPr/>
          <p:nvPr/>
        </p:nvSpPr>
        <p:spPr>
          <a:xfrm>
            <a:off x="2360712" y="2352105"/>
            <a:ext cx="5508612" cy="1404156"/>
          </a:xfrm>
          <a:prstGeom prst="cube">
            <a:avLst>
              <a:gd name="adj" fmla="val 650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350" dirty="0"/>
          </a:p>
        </p:txBody>
      </p:sp>
      <p:sp>
        <p:nvSpPr>
          <p:cNvPr id="6" name="直方体 5">
            <a:extLst>
              <a:ext uri="{FF2B5EF4-FFF2-40B4-BE49-F238E27FC236}">
                <a16:creationId xmlns:a16="http://schemas.microsoft.com/office/drawing/2014/main" id="{9D588258-CF0A-D64D-81E1-FB8796AF77B7}"/>
              </a:ext>
            </a:extLst>
          </p:cNvPr>
          <p:cNvSpPr/>
          <p:nvPr/>
        </p:nvSpPr>
        <p:spPr>
          <a:xfrm>
            <a:off x="2576736" y="1974063"/>
            <a:ext cx="2700300" cy="1242138"/>
          </a:xfrm>
          <a:prstGeom prst="cube">
            <a:avLst>
              <a:gd name="adj" fmla="val 576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dirty="0"/>
          </a:p>
        </p:txBody>
      </p:sp>
      <p:cxnSp>
        <p:nvCxnSpPr>
          <p:cNvPr id="7" name="直線コネクタ 6">
            <a:extLst>
              <a:ext uri="{FF2B5EF4-FFF2-40B4-BE49-F238E27FC236}">
                <a16:creationId xmlns:a16="http://schemas.microsoft.com/office/drawing/2014/main" id="{075A126C-9CA5-0B43-AB62-F86AC1970248}"/>
              </a:ext>
            </a:extLst>
          </p:cNvPr>
          <p:cNvCxnSpPr>
            <a:cxnSpLocks/>
            <a:stCxn id="5" idx="1"/>
          </p:cNvCxnSpPr>
          <p:nvPr/>
        </p:nvCxnSpPr>
        <p:spPr>
          <a:xfrm flipV="1">
            <a:off x="4658437" y="2352108"/>
            <a:ext cx="888631" cy="913165"/>
          </a:xfrm>
          <a:prstGeom prst="line">
            <a:avLst/>
          </a:prstGeom>
          <a:ln w="7620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8" name="直方体 7">
            <a:extLst>
              <a:ext uri="{FF2B5EF4-FFF2-40B4-BE49-F238E27FC236}">
                <a16:creationId xmlns:a16="http://schemas.microsoft.com/office/drawing/2014/main" id="{3082A8E7-C176-B645-A98E-3636DD44DC5A}"/>
              </a:ext>
            </a:extLst>
          </p:cNvPr>
          <p:cNvSpPr/>
          <p:nvPr/>
        </p:nvSpPr>
        <p:spPr>
          <a:xfrm>
            <a:off x="4844988" y="1974063"/>
            <a:ext cx="2700300" cy="1242138"/>
          </a:xfrm>
          <a:prstGeom prst="cube">
            <a:avLst>
              <a:gd name="adj" fmla="val 576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dirty="0"/>
          </a:p>
        </p:txBody>
      </p:sp>
      <p:grpSp>
        <p:nvGrpSpPr>
          <p:cNvPr id="9" name="グループ化 8">
            <a:extLst>
              <a:ext uri="{FF2B5EF4-FFF2-40B4-BE49-F238E27FC236}">
                <a16:creationId xmlns:a16="http://schemas.microsoft.com/office/drawing/2014/main" id="{EA7B363C-9A31-DB45-BCAF-9B1C4447560B}"/>
              </a:ext>
            </a:extLst>
          </p:cNvPr>
          <p:cNvGrpSpPr/>
          <p:nvPr/>
        </p:nvGrpSpPr>
        <p:grpSpPr>
          <a:xfrm>
            <a:off x="2823552" y="2769543"/>
            <a:ext cx="3598383" cy="945605"/>
            <a:chOff x="3256734" y="3913575"/>
            <a:chExt cx="4797844" cy="1260806"/>
          </a:xfrm>
        </p:grpSpPr>
        <p:sp>
          <p:nvSpPr>
            <p:cNvPr id="10" name="正方形/長方形 9">
              <a:extLst>
                <a:ext uri="{FF2B5EF4-FFF2-40B4-BE49-F238E27FC236}">
                  <a16:creationId xmlns:a16="http://schemas.microsoft.com/office/drawing/2014/main" id="{CAA870A2-55BA-574B-BAB6-C7C19EFBE41B}"/>
                </a:ext>
              </a:extLst>
            </p:cNvPr>
            <p:cNvSpPr/>
            <p:nvPr/>
          </p:nvSpPr>
          <p:spPr>
            <a:xfrm>
              <a:off x="6295668" y="3913575"/>
              <a:ext cx="1758910" cy="558395"/>
            </a:xfrm>
            <a:prstGeom prst="rect">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a:extLst>
                <a:ext uri="{FF2B5EF4-FFF2-40B4-BE49-F238E27FC236}">
                  <a16:creationId xmlns:a16="http://schemas.microsoft.com/office/drawing/2014/main" id="{88DE8D72-51D4-8F4C-A1E6-CC672359BDEB}"/>
                </a:ext>
              </a:extLst>
            </p:cNvPr>
            <p:cNvSpPr/>
            <p:nvPr/>
          </p:nvSpPr>
          <p:spPr>
            <a:xfrm>
              <a:off x="6295668" y="4615986"/>
              <a:ext cx="1758910" cy="558395"/>
            </a:xfrm>
            <a:prstGeom prst="rect">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正方形/長方形 11">
              <a:extLst>
                <a:ext uri="{FF2B5EF4-FFF2-40B4-BE49-F238E27FC236}">
                  <a16:creationId xmlns:a16="http://schemas.microsoft.com/office/drawing/2014/main" id="{F668ED35-7FCE-C040-9443-D24FCDF50682}"/>
                </a:ext>
              </a:extLst>
            </p:cNvPr>
            <p:cNvSpPr/>
            <p:nvPr/>
          </p:nvSpPr>
          <p:spPr>
            <a:xfrm>
              <a:off x="3291977" y="3933553"/>
              <a:ext cx="1758910" cy="558395"/>
            </a:xfrm>
            <a:prstGeom prst="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正方形/長方形 12">
              <a:extLst>
                <a:ext uri="{FF2B5EF4-FFF2-40B4-BE49-F238E27FC236}">
                  <a16:creationId xmlns:a16="http://schemas.microsoft.com/office/drawing/2014/main" id="{2D05F2FC-42BC-FE4C-B338-39711694C73F}"/>
                </a:ext>
              </a:extLst>
            </p:cNvPr>
            <p:cNvSpPr/>
            <p:nvPr/>
          </p:nvSpPr>
          <p:spPr>
            <a:xfrm>
              <a:off x="3256734" y="4575371"/>
              <a:ext cx="1758910" cy="558395"/>
            </a:xfrm>
            <a:prstGeom prst="rect">
              <a:avLst/>
            </a:prstGeom>
            <a:solidFill>
              <a:schemeClr val="accent2">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4" name="テキスト ボックス 13">
            <a:extLst>
              <a:ext uri="{FF2B5EF4-FFF2-40B4-BE49-F238E27FC236}">
                <a16:creationId xmlns:a16="http://schemas.microsoft.com/office/drawing/2014/main" id="{5D746BB2-7753-2148-BFF2-1CCE60E5283D}"/>
              </a:ext>
            </a:extLst>
          </p:cNvPr>
          <p:cNvSpPr txBox="1"/>
          <p:nvPr/>
        </p:nvSpPr>
        <p:spPr>
          <a:xfrm>
            <a:off x="3008784" y="2892165"/>
            <a:ext cx="972108" cy="300082"/>
          </a:xfrm>
          <a:prstGeom prst="rect">
            <a:avLst/>
          </a:prstGeom>
          <a:solidFill>
            <a:schemeClr val="bg1"/>
          </a:solidFill>
        </p:spPr>
        <p:txBody>
          <a:bodyPr wrap="square" rtlCol="0">
            <a:spAutoFit/>
          </a:bodyPr>
          <a:lstStyle/>
          <a:p>
            <a:r>
              <a:rPr lang="ja-JP" altLang="en-US" sz="1350" dirty="0"/>
              <a:t>６００</a:t>
            </a:r>
            <a:r>
              <a:rPr lang="en-US" altLang="ja-JP" sz="1350" dirty="0"/>
              <a:t>-</a:t>
            </a:r>
            <a:r>
              <a:rPr lang="ja-JP" altLang="en-US" sz="1350" dirty="0"/>
              <a:t>１</a:t>
            </a:r>
            <a:endParaRPr lang="en-US" altLang="ja-JP" sz="1350" dirty="0"/>
          </a:p>
        </p:txBody>
      </p:sp>
      <p:sp>
        <p:nvSpPr>
          <p:cNvPr id="15" name="テキスト ボックス 14">
            <a:extLst>
              <a:ext uri="{FF2B5EF4-FFF2-40B4-BE49-F238E27FC236}">
                <a16:creationId xmlns:a16="http://schemas.microsoft.com/office/drawing/2014/main" id="{2695387C-92DF-AC42-84DF-63CF007E9A4E}"/>
              </a:ext>
            </a:extLst>
          </p:cNvPr>
          <p:cNvSpPr txBox="1"/>
          <p:nvPr/>
        </p:nvSpPr>
        <p:spPr>
          <a:xfrm>
            <a:off x="3008784" y="3324213"/>
            <a:ext cx="972108" cy="300082"/>
          </a:xfrm>
          <a:prstGeom prst="rect">
            <a:avLst/>
          </a:prstGeom>
          <a:solidFill>
            <a:schemeClr val="bg1"/>
          </a:solidFill>
          <a:ln>
            <a:solidFill>
              <a:schemeClr val="accent1">
                <a:lumMod val="75000"/>
              </a:schemeClr>
            </a:solidFill>
          </a:ln>
        </p:spPr>
        <p:txBody>
          <a:bodyPr wrap="square" rtlCol="0">
            <a:spAutoFit/>
          </a:bodyPr>
          <a:lstStyle/>
          <a:p>
            <a:r>
              <a:rPr lang="ja-JP" altLang="en-US" sz="1350" dirty="0"/>
              <a:t>６００</a:t>
            </a:r>
            <a:r>
              <a:rPr lang="en-US" altLang="ja-JP" sz="1350" dirty="0"/>
              <a:t>-</a:t>
            </a:r>
            <a:r>
              <a:rPr lang="ja-JP" altLang="en-US" sz="1350" dirty="0"/>
              <a:t>１</a:t>
            </a:r>
            <a:endParaRPr lang="en-US" altLang="ja-JP" sz="1350" dirty="0"/>
          </a:p>
        </p:txBody>
      </p:sp>
      <p:sp>
        <p:nvSpPr>
          <p:cNvPr id="16" name="テキスト ボックス 15">
            <a:extLst>
              <a:ext uri="{FF2B5EF4-FFF2-40B4-BE49-F238E27FC236}">
                <a16:creationId xmlns:a16="http://schemas.microsoft.com/office/drawing/2014/main" id="{64528B61-6714-904C-A0A0-D1FEA4E83D21}"/>
              </a:ext>
            </a:extLst>
          </p:cNvPr>
          <p:cNvSpPr txBox="1"/>
          <p:nvPr/>
        </p:nvSpPr>
        <p:spPr>
          <a:xfrm>
            <a:off x="5277036" y="2855425"/>
            <a:ext cx="972108" cy="300082"/>
          </a:xfrm>
          <a:prstGeom prst="rect">
            <a:avLst/>
          </a:prstGeom>
          <a:solidFill>
            <a:schemeClr val="bg1"/>
          </a:solidFill>
          <a:ln>
            <a:solidFill>
              <a:schemeClr val="accent1">
                <a:lumMod val="75000"/>
              </a:schemeClr>
            </a:solidFill>
          </a:ln>
        </p:spPr>
        <p:txBody>
          <a:bodyPr wrap="square" rtlCol="0">
            <a:spAutoFit/>
          </a:bodyPr>
          <a:lstStyle/>
          <a:p>
            <a:r>
              <a:rPr lang="ja-JP" altLang="en-US" sz="1350" dirty="0"/>
              <a:t>６００</a:t>
            </a:r>
            <a:r>
              <a:rPr lang="en-US" altLang="ja-JP" sz="1350" dirty="0"/>
              <a:t>-</a:t>
            </a:r>
            <a:r>
              <a:rPr lang="ja-JP" altLang="en-US" sz="1350" dirty="0"/>
              <a:t>２</a:t>
            </a:r>
            <a:endParaRPr lang="en-US" altLang="ja-JP" sz="1350" dirty="0"/>
          </a:p>
        </p:txBody>
      </p:sp>
      <p:sp>
        <p:nvSpPr>
          <p:cNvPr id="17" name="テキスト ボックス 16">
            <a:extLst>
              <a:ext uri="{FF2B5EF4-FFF2-40B4-BE49-F238E27FC236}">
                <a16:creationId xmlns:a16="http://schemas.microsoft.com/office/drawing/2014/main" id="{CE60D42A-527B-F540-AD13-168D51DD3231}"/>
              </a:ext>
            </a:extLst>
          </p:cNvPr>
          <p:cNvSpPr txBox="1"/>
          <p:nvPr/>
        </p:nvSpPr>
        <p:spPr>
          <a:xfrm>
            <a:off x="5277036" y="3360953"/>
            <a:ext cx="972108" cy="300082"/>
          </a:xfrm>
          <a:prstGeom prst="rect">
            <a:avLst/>
          </a:prstGeom>
          <a:solidFill>
            <a:schemeClr val="bg1"/>
          </a:solidFill>
          <a:ln>
            <a:solidFill>
              <a:schemeClr val="accent1">
                <a:lumMod val="75000"/>
              </a:schemeClr>
            </a:solidFill>
          </a:ln>
        </p:spPr>
        <p:txBody>
          <a:bodyPr wrap="square" rtlCol="0">
            <a:spAutoFit/>
          </a:bodyPr>
          <a:lstStyle/>
          <a:p>
            <a:r>
              <a:rPr lang="ja-JP" altLang="en-US" sz="1350" dirty="0"/>
              <a:t>６００</a:t>
            </a:r>
            <a:r>
              <a:rPr lang="en-US" altLang="ja-JP" sz="1350" dirty="0"/>
              <a:t>-</a:t>
            </a:r>
            <a:r>
              <a:rPr lang="ja-JP" altLang="en-US" sz="1350" dirty="0"/>
              <a:t>２</a:t>
            </a:r>
            <a:endParaRPr lang="en-US" altLang="ja-JP" sz="1350" dirty="0"/>
          </a:p>
        </p:txBody>
      </p:sp>
      <p:cxnSp>
        <p:nvCxnSpPr>
          <p:cNvPr id="18" name="直線コネクタ 17">
            <a:extLst>
              <a:ext uri="{FF2B5EF4-FFF2-40B4-BE49-F238E27FC236}">
                <a16:creationId xmlns:a16="http://schemas.microsoft.com/office/drawing/2014/main" id="{93547D54-3368-F14B-97E0-B71AEF4514E1}"/>
              </a:ext>
            </a:extLst>
          </p:cNvPr>
          <p:cNvCxnSpPr>
            <a:cxnSpLocks/>
            <a:stCxn id="5" idx="1"/>
            <a:endCxn id="5" idx="3"/>
          </p:cNvCxnSpPr>
          <p:nvPr/>
        </p:nvCxnSpPr>
        <p:spPr>
          <a:xfrm>
            <a:off x="4658435" y="3265273"/>
            <a:ext cx="0" cy="490991"/>
          </a:xfrm>
          <a:prstGeom prst="line">
            <a:avLst/>
          </a:prstGeom>
          <a:ln w="7620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19" name="直方体 18">
            <a:extLst>
              <a:ext uri="{FF2B5EF4-FFF2-40B4-BE49-F238E27FC236}">
                <a16:creationId xmlns:a16="http://schemas.microsoft.com/office/drawing/2014/main" id="{743481F7-0000-8F4D-8DD8-2A4A7C030EE1}"/>
              </a:ext>
            </a:extLst>
          </p:cNvPr>
          <p:cNvSpPr/>
          <p:nvPr/>
        </p:nvSpPr>
        <p:spPr>
          <a:xfrm>
            <a:off x="4845888" y="1419392"/>
            <a:ext cx="2700300" cy="1242138"/>
          </a:xfrm>
          <a:prstGeom prst="cube">
            <a:avLst>
              <a:gd name="adj" fmla="val 5763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350" dirty="0"/>
          </a:p>
        </p:txBody>
      </p:sp>
      <p:sp>
        <p:nvSpPr>
          <p:cNvPr id="20" name="タイトル 1">
            <a:extLst>
              <a:ext uri="{FF2B5EF4-FFF2-40B4-BE49-F238E27FC236}">
                <a16:creationId xmlns:a16="http://schemas.microsoft.com/office/drawing/2014/main" id="{A5837E87-DA7B-D548-BFD8-323398CF9695}"/>
              </a:ext>
            </a:extLst>
          </p:cNvPr>
          <p:cNvSpPr txBox="1">
            <a:spLocks/>
          </p:cNvSpPr>
          <p:nvPr/>
        </p:nvSpPr>
        <p:spPr>
          <a:xfrm>
            <a:off x="214009" y="108205"/>
            <a:ext cx="7655315" cy="994172"/>
          </a:xfrm>
          <a:prstGeom prst="rect">
            <a:avLst/>
          </a:prstGeom>
          <a:ln>
            <a:solidFill>
              <a:srgbClr val="00B0F0"/>
            </a:solidFill>
          </a:ln>
        </p:spPr>
        <p:txBody>
          <a:bodyPr vert="horz" lIns="91440" tIns="45720" rIns="91440" bIns="45720" rtlCol="0" anchor="ctr">
            <a:normAutofit/>
          </a:bodyPr>
          <a:lstStyle>
            <a:lvl1pPr algn="l" defTabSz="914400" rtl="0" eaLnBrk="1" latinLnBrk="0" hangingPunct="1">
              <a:lnSpc>
                <a:spcPct val="80000"/>
              </a:lnSpc>
              <a:spcBef>
                <a:spcPct val="0"/>
              </a:spcBef>
              <a:buNone/>
              <a:defRPr kumimoji="1" sz="64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ja-JP" altLang="en-US" sz="3600"/>
              <a:t>整頓例：モノに</a:t>
            </a:r>
            <a:r>
              <a:rPr lang="ja-JP" altLang="en-US" sz="3600">
                <a:solidFill>
                  <a:srgbClr val="FF0000"/>
                </a:solidFill>
              </a:rPr>
              <a:t>表示</a:t>
            </a:r>
            <a:r>
              <a:rPr lang="ja-JP" altLang="en-US" sz="3600"/>
              <a:t>　場所に</a:t>
            </a:r>
            <a:r>
              <a:rPr lang="ja-JP" altLang="en-US" sz="3600">
                <a:solidFill>
                  <a:srgbClr val="FF0000"/>
                </a:solidFill>
              </a:rPr>
              <a:t>標識</a:t>
            </a:r>
            <a:endParaRPr lang="ja-JP" altLang="en-US" sz="3600" dirty="0">
              <a:solidFill>
                <a:srgbClr val="FF0000"/>
              </a:solidFill>
            </a:endParaRPr>
          </a:p>
        </p:txBody>
      </p:sp>
      <p:sp>
        <p:nvSpPr>
          <p:cNvPr id="21" name="テキスト ボックス 20">
            <a:extLst>
              <a:ext uri="{FF2B5EF4-FFF2-40B4-BE49-F238E27FC236}">
                <a16:creationId xmlns:a16="http://schemas.microsoft.com/office/drawing/2014/main" id="{23E7DA69-791D-2349-A564-5806234F9A21}"/>
              </a:ext>
            </a:extLst>
          </p:cNvPr>
          <p:cNvSpPr txBox="1"/>
          <p:nvPr/>
        </p:nvSpPr>
        <p:spPr>
          <a:xfrm>
            <a:off x="2746066" y="3878960"/>
            <a:ext cx="3824738" cy="784830"/>
          </a:xfrm>
          <a:prstGeom prst="rect">
            <a:avLst/>
          </a:prstGeom>
          <a:noFill/>
          <a:ln>
            <a:solidFill>
              <a:schemeClr val="accent1">
                <a:lumMod val="75000"/>
              </a:schemeClr>
            </a:solidFill>
          </a:ln>
        </p:spPr>
        <p:txBody>
          <a:bodyPr wrap="square" rtlCol="0">
            <a:spAutoFit/>
          </a:bodyPr>
          <a:lstStyle/>
          <a:p>
            <a:r>
              <a:rPr lang="ja-JP" altLang="en-US" sz="1500" b="1" dirty="0"/>
              <a:t>１　色と形（高さ・幅）を揃える</a:t>
            </a:r>
            <a:endParaRPr lang="en-US" altLang="ja-JP" sz="1500" b="1" dirty="0"/>
          </a:p>
          <a:p>
            <a:r>
              <a:rPr lang="ja-JP" altLang="en-US" sz="1500" b="1" dirty="0"/>
              <a:t>２　数字は右へ行くほど大きく</a:t>
            </a:r>
            <a:endParaRPr lang="en-US" altLang="ja-JP" sz="1500" b="1" dirty="0"/>
          </a:p>
          <a:p>
            <a:r>
              <a:rPr lang="ja-JP" altLang="en-US" sz="1500" b="1" dirty="0"/>
              <a:t>３　色に意味を持たせる</a:t>
            </a:r>
          </a:p>
        </p:txBody>
      </p:sp>
      <p:sp>
        <p:nvSpPr>
          <p:cNvPr id="23" name="テキスト ボックス 22">
            <a:extLst>
              <a:ext uri="{FF2B5EF4-FFF2-40B4-BE49-F238E27FC236}">
                <a16:creationId xmlns:a16="http://schemas.microsoft.com/office/drawing/2014/main" id="{0E1A26BE-2215-A84C-ACC2-453CBA34260B}"/>
              </a:ext>
            </a:extLst>
          </p:cNvPr>
          <p:cNvSpPr txBox="1"/>
          <p:nvPr/>
        </p:nvSpPr>
        <p:spPr>
          <a:xfrm>
            <a:off x="8565306" y="108205"/>
            <a:ext cx="800219" cy="3874576"/>
          </a:xfrm>
          <a:prstGeom prst="rect">
            <a:avLst/>
          </a:prstGeom>
          <a:noFill/>
          <a:ln>
            <a:solidFill>
              <a:srgbClr val="00B0F0"/>
            </a:solidFill>
          </a:ln>
        </p:spPr>
        <p:txBody>
          <a:bodyPr vert="eaVert" wrap="square" rtlCol="0">
            <a:spAutoFit/>
          </a:bodyPr>
          <a:lstStyle/>
          <a:p>
            <a:r>
              <a:rPr kumimoji="1" lang="ja-JP" altLang="en-US" sz="2000"/>
              <a:t>高さや大きさが変更されれば</a:t>
            </a:r>
            <a:endParaRPr kumimoji="1" lang="en-US" altLang="ja-JP" sz="2000" dirty="0"/>
          </a:p>
          <a:p>
            <a:r>
              <a:rPr lang="ja-JP" altLang="en-US" sz="2000"/>
              <a:t>それに合わせて柔軟に</a:t>
            </a:r>
            <a:r>
              <a:rPr kumimoji="1" lang="ja-JP" altLang="en-US" sz="2000"/>
              <a:t>変更する</a:t>
            </a:r>
          </a:p>
        </p:txBody>
      </p:sp>
    </p:spTree>
    <p:extLst>
      <p:ext uri="{BB962C8B-B14F-4D97-AF65-F5344CB8AC3E}">
        <p14:creationId xmlns:p14="http://schemas.microsoft.com/office/powerpoint/2010/main" val="29777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80">
                                          <p:stCondLst>
                                            <p:cond delay="0"/>
                                          </p:stCondLst>
                                        </p:cTn>
                                        <p:tgtEl>
                                          <p:spTgt spid="19"/>
                                        </p:tgtEl>
                                      </p:cBhvr>
                                    </p:animEffect>
                                    <p:anim calcmode="lin" valueType="num">
                                      <p:cBhvr>
                                        <p:cTn id="5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4" dur="26">
                                          <p:stCondLst>
                                            <p:cond delay="650"/>
                                          </p:stCondLst>
                                        </p:cTn>
                                        <p:tgtEl>
                                          <p:spTgt spid="19"/>
                                        </p:tgtEl>
                                      </p:cBhvr>
                                      <p:to x="100000" y="60000"/>
                                    </p:animScale>
                                    <p:animScale>
                                      <p:cBhvr>
                                        <p:cTn id="65" dur="166" decel="50000">
                                          <p:stCondLst>
                                            <p:cond delay="676"/>
                                          </p:stCondLst>
                                        </p:cTn>
                                        <p:tgtEl>
                                          <p:spTgt spid="19"/>
                                        </p:tgtEl>
                                      </p:cBhvr>
                                      <p:to x="100000" y="100000"/>
                                    </p:animScale>
                                    <p:animScale>
                                      <p:cBhvr>
                                        <p:cTn id="66" dur="26">
                                          <p:stCondLst>
                                            <p:cond delay="1312"/>
                                          </p:stCondLst>
                                        </p:cTn>
                                        <p:tgtEl>
                                          <p:spTgt spid="19"/>
                                        </p:tgtEl>
                                      </p:cBhvr>
                                      <p:to x="100000" y="80000"/>
                                    </p:animScale>
                                    <p:animScale>
                                      <p:cBhvr>
                                        <p:cTn id="67" dur="166" decel="50000">
                                          <p:stCondLst>
                                            <p:cond delay="1338"/>
                                          </p:stCondLst>
                                        </p:cTn>
                                        <p:tgtEl>
                                          <p:spTgt spid="19"/>
                                        </p:tgtEl>
                                      </p:cBhvr>
                                      <p:to x="100000" y="100000"/>
                                    </p:animScale>
                                    <p:animScale>
                                      <p:cBhvr>
                                        <p:cTn id="68" dur="26">
                                          <p:stCondLst>
                                            <p:cond delay="1642"/>
                                          </p:stCondLst>
                                        </p:cTn>
                                        <p:tgtEl>
                                          <p:spTgt spid="19"/>
                                        </p:tgtEl>
                                      </p:cBhvr>
                                      <p:to x="100000" y="90000"/>
                                    </p:animScale>
                                    <p:animScale>
                                      <p:cBhvr>
                                        <p:cTn id="69" dur="166" decel="50000">
                                          <p:stCondLst>
                                            <p:cond delay="1668"/>
                                          </p:stCondLst>
                                        </p:cTn>
                                        <p:tgtEl>
                                          <p:spTgt spid="19"/>
                                        </p:tgtEl>
                                      </p:cBhvr>
                                      <p:to x="100000" y="100000"/>
                                    </p:animScale>
                                    <p:animScale>
                                      <p:cBhvr>
                                        <p:cTn id="70" dur="26">
                                          <p:stCondLst>
                                            <p:cond delay="1808"/>
                                          </p:stCondLst>
                                        </p:cTn>
                                        <p:tgtEl>
                                          <p:spTgt spid="19"/>
                                        </p:tgtEl>
                                      </p:cBhvr>
                                      <p:to x="100000" y="95000"/>
                                    </p:animScale>
                                    <p:animScale>
                                      <p:cBhvr>
                                        <p:cTn id="71" dur="166" decel="50000">
                                          <p:stCondLst>
                                            <p:cond delay="1834"/>
                                          </p:stCondLst>
                                        </p:cTn>
                                        <p:tgtEl>
                                          <p:spTgt spid="19"/>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grpId="1" nodeType="clickEffect">
                                  <p:stCondLst>
                                    <p:cond delay="0"/>
                                  </p:stCondLst>
                                  <p:childTnLst>
                                    <p:animScale>
                                      <p:cBhvr>
                                        <p:cTn id="75" dur="2000" fill="hold"/>
                                        <p:tgtEl>
                                          <p:spTgt spid="6"/>
                                        </p:tgtEl>
                                      </p:cBhvr>
                                      <p:by x="150000" y="150000"/>
                                    </p:animScale>
                                  </p:childTnLst>
                                </p:cTn>
                              </p:par>
                              <p:par>
                                <p:cTn id="76" presetID="0" presetClass="path" presetSubtype="0" accel="50000" decel="50000" fill="hold" grpId="2" nodeType="withEffect">
                                  <p:stCondLst>
                                    <p:cond delay="0"/>
                                  </p:stCondLst>
                                  <p:childTnLst>
                                    <p:animMotion origin="layout" path="M -2.64144E-6 -1.74838E-6 L -2.64144E-6 -0.09921 " pathEditMode="relative" rAng="0" ptsTypes="AA">
                                      <p:cBhvr>
                                        <p:cTn id="77" dur="2000" fill="hold"/>
                                        <p:tgtEl>
                                          <p:spTgt spid="6"/>
                                        </p:tgtEl>
                                        <p:attrNameLst>
                                          <p:attrName>ppt_x</p:attrName>
                                          <p:attrName>ppt_y</p:attrName>
                                        </p:attrNameLst>
                                      </p:cBhvr>
                                      <p:rCtr x="0" y="-4972"/>
                                    </p:animMotion>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8" grpId="0" animBg="1"/>
      <p:bldP spid="14" grpId="0" animBg="1"/>
      <p:bldP spid="15" grpId="0" animBg="1"/>
      <p:bldP spid="16" grpId="0" animBg="1"/>
      <p:bldP spid="17" grpId="0" animBg="1"/>
      <p:bldP spid="19"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8478FE9-9EC8-854D-8D30-2AF5868B9D84}"/>
              </a:ext>
            </a:extLst>
          </p:cNvPr>
          <p:cNvSpPr>
            <a:spLocks noGrp="1"/>
          </p:cNvSpPr>
          <p:nvPr>
            <p:ph type="sldNum" sz="quarter" idx="12"/>
          </p:nvPr>
        </p:nvSpPr>
        <p:spPr/>
        <p:txBody>
          <a:bodyPr/>
          <a:lstStyle/>
          <a:p>
            <a:fld id="{24F54190-8498-F640-8E2E-34C3E9233A27}"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7592F596-E84D-BF47-9353-15938188B91E}"/>
              </a:ext>
            </a:extLst>
          </p:cNvPr>
          <p:cNvPicPr>
            <a:picLocks noChangeAspect="1"/>
          </p:cNvPicPr>
          <p:nvPr/>
        </p:nvPicPr>
        <p:blipFill>
          <a:blip r:embed="rId2"/>
          <a:stretch>
            <a:fillRect/>
          </a:stretch>
        </p:blipFill>
        <p:spPr>
          <a:xfrm>
            <a:off x="889000" y="381000"/>
            <a:ext cx="8128000" cy="6096000"/>
          </a:xfrm>
          <a:prstGeom prst="rect">
            <a:avLst/>
          </a:prstGeom>
        </p:spPr>
      </p:pic>
    </p:spTree>
    <p:extLst>
      <p:ext uri="{BB962C8B-B14F-4D97-AF65-F5344CB8AC3E}">
        <p14:creationId xmlns:p14="http://schemas.microsoft.com/office/powerpoint/2010/main" val="252561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机</a:t>
            </a:r>
            <a:r>
              <a:rPr lang="ja-JP" altLang="en-US" dirty="0"/>
              <a:t>の中身を整理</a:t>
            </a:r>
            <a:r>
              <a:rPr lang="ja-JP" altLang="en-US"/>
              <a:t>・整頓</a:t>
            </a:r>
            <a:br>
              <a:rPr lang="en-US" altLang="ja-JP" dirty="0"/>
            </a:br>
            <a:endParaRPr kumimoji="1" lang="ja-JP" altLang="en-US" dirty="0"/>
          </a:p>
        </p:txBody>
      </p:sp>
      <p:sp>
        <p:nvSpPr>
          <p:cNvPr id="2" name="コンテンツ プレースホルダー 1"/>
          <p:cNvSpPr>
            <a:spLocks noGrp="1"/>
          </p:cNvSpPr>
          <p:nvPr>
            <p:ph idx="1"/>
          </p:nvPr>
        </p:nvSpPr>
        <p:spPr>
          <a:xfrm>
            <a:off x="1280592" y="1428684"/>
            <a:ext cx="7632848" cy="504056"/>
          </a:xfrm>
        </p:spPr>
        <p:txBody>
          <a:bodyPr>
            <a:normAutofit/>
          </a:bodyPr>
          <a:lstStyle/>
          <a:p>
            <a:r>
              <a:rPr lang="ja-JP" altLang="en-US" dirty="0"/>
              <a:t>ワンアクションで物が取れるように改善</a:t>
            </a:r>
            <a:endParaRPr lang="en-US" altLang="ja-JP" dirty="0"/>
          </a:p>
        </p:txBody>
      </p:sp>
      <p:sp>
        <p:nvSpPr>
          <p:cNvPr id="6" name="テキスト ボックス 5"/>
          <p:cNvSpPr txBox="1"/>
          <p:nvPr/>
        </p:nvSpPr>
        <p:spPr>
          <a:xfrm>
            <a:off x="2398143" y="6150114"/>
            <a:ext cx="7126857" cy="707886"/>
          </a:xfrm>
          <a:prstGeom prst="rect">
            <a:avLst/>
          </a:prstGeom>
          <a:noFill/>
        </p:spPr>
        <p:txBody>
          <a:bodyPr wrap="square" rtlCol="0">
            <a:spAutoFit/>
          </a:bodyPr>
          <a:lstStyle/>
          <a:p>
            <a:r>
              <a:rPr lang="ja-JP" altLang="en-US" sz="2000" dirty="0">
                <a:solidFill>
                  <a:srgbClr val="0070C0"/>
                </a:solidFill>
              </a:rPr>
              <a:t>いる物・いらない物を見直す事でよけいな</a:t>
            </a:r>
            <a:endParaRPr lang="en-US" altLang="ja-JP" sz="2000" dirty="0">
              <a:solidFill>
                <a:srgbClr val="0070C0"/>
              </a:solidFill>
            </a:endParaRPr>
          </a:p>
          <a:p>
            <a:r>
              <a:rPr lang="ja-JP" altLang="en-US" sz="2000" dirty="0">
                <a:solidFill>
                  <a:srgbClr val="0070C0"/>
                </a:solidFill>
              </a:rPr>
              <a:t>物を置かず、スッキリとして</a:t>
            </a:r>
            <a:r>
              <a:rPr lang="ja-JP" altLang="en-US" sz="2000" dirty="0">
                <a:solidFill>
                  <a:srgbClr val="FFC000"/>
                </a:solidFill>
              </a:rPr>
              <a:t>効率アップ</a:t>
            </a:r>
            <a:endParaRPr lang="en-US" altLang="ja-JP" sz="2000" dirty="0">
              <a:solidFill>
                <a:srgbClr val="FFC000"/>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66308" y="2660235"/>
            <a:ext cx="4026499" cy="302460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11673" y="2657385"/>
            <a:ext cx="3984800" cy="2988600"/>
          </a:xfrm>
          <a:prstGeom prst="rect">
            <a:avLst/>
          </a:prstGeom>
        </p:spPr>
      </p:pic>
      <p:sp>
        <p:nvSpPr>
          <p:cNvPr id="7" name="右矢印 6"/>
          <p:cNvSpPr/>
          <p:nvPr/>
        </p:nvSpPr>
        <p:spPr>
          <a:xfrm>
            <a:off x="4357641" y="3477189"/>
            <a:ext cx="1152135" cy="8163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cxnSp>
        <p:nvCxnSpPr>
          <p:cNvPr id="9" name="直線コネクタ 8"/>
          <p:cNvCxnSpPr/>
          <p:nvPr/>
        </p:nvCxnSpPr>
        <p:spPr>
          <a:xfrm>
            <a:off x="5091434" y="3057027"/>
            <a:ext cx="3822006" cy="44305"/>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直線コネクタ 9"/>
          <p:cNvCxnSpPr/>
          <p:nvPr/>
        </p:nvCxnSpPr>
        <p:spPr>
          <a:xfrm>
            <a:off x="5091434" y="4249270"/>
            <a:ext cx="3822006" cy="44305"/>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直線コネクタ 10"/>
          <p:cNvCxnSpPr/>
          <p:nvPr/>
        </p:nvCxnSpPr>
        <p:spPr>
          <a:xfrm>
            <a:off x="5150545" y="5804654"/>
            <a:ext cx="3822006" cy="44305"/>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直線コネクタ 11"/>
          <p:cNvCxnSpPr/>
          <p:nvPr/>
        </p:nvCxnSpPr>
        <p:spPr>
          <a:xfrm>
            <a:off x="5091434" y="2137134"/>
            <a:ext cx="3822006" cy="44305"/>
          </a:xfrm>
          <a:prstGeom prst="line">
            <a:avLst/>
          </a:prstGeom>
        </p:spPr>
        <p:style>
          <a:lnRef idx="3">
            <a:schemeClr val="accent6"/>
          </a:lnRef>
          <a:fillRef idx="0">
            <a:schemeClr val="accent6"/>
          </a:fillRef>
          <a:effectRef idx="2">
            <a:schemeClr val="accent6"/>
          </a:effectRef>
          <a:fontRef idx="minor">
            <a:schemeClr val="tx1"/>
          </a:fontRef>
        </p:style>
      </p:cxnSp>
      <p:sp>
        <p:nvSpPr>
          <p:cNvPr id="13" name="テキスト ボックス 12"/>
          <p:cNvSpPr txBox="1"/>
          <p:nvPr/>
        </p:nvSpPr>
        <p:spPr>
          <a:xfrm>
            <a:off x="8588638" y="2392460"/>
            <a:ext cx="415861" cy="2246769"/>
          </a:xfrm>
          <a:prstGeom prst="rect">
            <a:avLst/>
          </a:prstGeom>
          <a:noFill/>
        </p:spPr>
        <p:txBody>
          <a:bodyPr wrap="square" rtlCol="0">
            <a:spAutoFit/>
          </a:bodyPr>
          <a:lstStyle/>
          <a:p>
            <a:r>
              <a:rPr lang="en-US" altLang="ja-JP" sz="2800" dirty="0"/>
              <a:t>C</a:t>
            </a:r>
          </a:p>
          <a:p>
            <a:endParaRPr lang="en-US" altLang="ja-JP" sz="2800" dirty="0"/>
          </a:p>
          <a:p>
            <a:r>
              <a:rPr lang="en-US" altLang="ja-JP" sz="2800" dirty="0"/>
              <a:t>B</a:t>
            </a:r>
          </a:p>
          <a:p>
            <a:endParaRPr lang="en-US" altLang="ja-JP" sz="2800" dirty="0"/>
          </a:p>
          <a:p>
            <a:r>
              <a:rPr lang="en-US" altLang="ja-JP" sz="2800" dirty="0"/>
              <a:t>A</a:t>
            </a:r>
            <a:endParaRPr lang="ja-JP" altLang="en-US" sz="2800" dirty="0"/>
          </a:p>
        </p:txBody>
      </p:sp>
      <p:sp>
        <p:nvSpPr>
          <p:cNvPr id="14" name="テキスト ボックス 13"/>
          <p:cNvSpPr txBox="1"/>
          <p:nvPr/>
        </p:nvSpPr>
        <p:spPr>
          <a:xfrm>
            <a:off x="7619783" y="1428687"/>
            <a:ext cx="175718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dirty="0"/>
              <a:t>方向のさらなる改善が必要</a:t>
            </a:r>
          </a:p>
        </p:txBody>
      </p:sp>
    </p:spTree>
    <p:extLst>
      <p:ext uri="{BB962C8B-B14F-4D97-AF65-F5344CB8AC3E}">
        <p14:creationId xmlns:p14="http://schemas.microsoft.com/office/powerpoint/2010/main" val="262054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8390" y="757570"/>
            <a:ext cx="4723413" cy="535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925">
                <a:solidFill>
                  <a:schemeClr val="tx1"/>
                </a:solidFill>
                <a:latin typeface="MS PGothic" panose="020B0600070205080204" pitchFamily="34" charset="-128"/>
                <a:ea typeface="MS PGothic" panose="020B0600070205080204" pitchFamily="34" charset="-128"/>
              </a:rPr>
              <a:t>改善項目リスト</a:t>
            </a:r>
            <a:endParaRPr lang="zh-CN" altLang="en-US" sz="2925" dirty="0">
              <a:solidFill>
                <a:schemeClr val="tx1"/>
              </a:solidFill>
              <a:latin typeface="MS PGothic" panose="020B0600070205080204" pitchFamily="34" charset="-128"/>
              <a:ea typeface="MS PGothic" panose="020B0600070205080204" pitchFamily="34" charset="-128"/>
            </a:endParaRPr>
          </a:p>
        </p:txBody>
      </p:sp>
      <p:pic>
        <p:nvPicPr>
          <p:cNvPr id="5" name="图片 4"/>
          <p:cNvPicPr>
            <a:picLocks noChangeAspect="1" noChangeArrowheads="1"/>
            <a:extLst>
              <a:ext uri="{84589F7E-364E-4C9E-8A38-B11213B215E9}">
                <a14:cameraTool xmlns:a14="http://schemas.microsoft.com/office/drawing/2010/main" cellRange="$B$37:$K$62"/>
              </a:ext>
            </a:extLst>
          </p:cNvPicPr>
          <p:nvPr/>
        </p:nvPicPr>
        <p:blipFill>
          <a:blip r:embed="rId2"/>
          <a:srcRect/>
          <a:stretch>
            <a:fillRect/>
          </a:stretch>
        </p:blipFill>
        <p:spPr bwMode="auto">
          <a:xfrm>
            <a:off x="826811" y="1394957"/>
            <a:ext cx="8294228" cy="459810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294906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8-02-18 午後10.07.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
            <a:ext cx="9144000" cy="5794583"/>
          </a:xfrm>
          <a:prstGeom prst="rect">
            <a:avLst/>
          </a:prstGeom>
        </p:spPr>
      </p:pic>
      <p:sp>
        <p:nvSpPr>
          <p:cNvPr id="2" name="テキスト ボックス 1">
            <a:extLst>
              <a:ext uri="{FF2B5EF4-FFF2-40B4-BE49-F238E27FC236}">
                <a16:creationId xmlns:a16="http://schemas.microsoft.com/office/drawing/2014/main" id="{7C31A34A-6BE4-444D-B89C-CA4F60ACA3CE}"/>
              </a:ext>
            </a:extLst>
          </p:cNvPr>
          <p:cNvSpPr txBox="1"/>
          <p:nvPr/>
        </p:nvSpPr>
        <p:spPr>
          <a:xfrm>
            <a:off x="1021976" y="5952565"/>
            <a:ext cx="7109639" cy="400110"/>
          </a:xfrm>
          <a:prstGeom prst="rect">
            <a:avLst/>
          </a:prstGeom>
          <a:noFill/>
        </p:spPr>
        <p:txBody>
          <a:bodyPr wrap="none" rtlCol="0">
            <a:spAutoFit/>
          </a:bodyPr>
          <a:lstStyle/>
          <a:p>
            <a:r>
              <a:rPr kumimoji="1" lang="ja-JP" altLang="en-US" sz="2000"/>
              <a:t>改善中の写真や動画も残して発表に繋げよう。実績を残す。</a:t>
            </a:r>
          </a:p>
        </p:txBody>
      </p:sp>
    </p:spTree>
    <p:extLst>
      <p:ext uri="{BB962C8B-B14F-4D97-AF65-F5344CB8AC3E}">
        <p14:creationId xmlns:p14="http://schemas.microsoft.com/office/powerpoint/2010/main" val="340071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BE22E-59EA-D946-B640-7F63E22E546B}"/>
              </a:ext>
            </a:extLst>
          </p:cNvPr>
          <p:cNvSpPr>
            <a:spLocks noGrp="1"/>
          </p:cNvSpPr>
          <p:nvPr>
            <p:ph type="title"/>
          </p:nvPr>
        </p:nvSpPr>
        <p:spPr>
          <a:xfrm>
            <a:off x="278969" y="5281102"/>
            <a:ext cx="9302985" cy="986962"/>
          </a:xfrm>
        </p:spPr>
        <p:txBody>
          <a:bodyPr>
            <a:normAutofit/>
          </a:bodyPr>
          <a:lstStyle/>
          <a:p>
            <a:r>
              <a:rPr kumimoji="1" lang="ja-JP" altLang="en-US" sz="6000"/>
              <a:t>本研修の特徴</a:t>
            </a:r>
          </a:p>
        </p:txBody>
      </p:sp>
      <p:sp>
        <p:nvSpPr>
          <p:cNvPr id="3" name="テキスト プレースホルダー 2">
            <a:extLst>
              <a:ext uri="{FF2B5EF4-FFF2-40B4-BE49-F238E27FC236}">
                <a16:creationId xmlns:a16="http://schemas.microsoft.com/office/drawing/2014/main" id="{1CB4D781-658E-4749-AC47-8DB1D9EE5450}"/>
              </a:ext>
            </a:extLst>
          </p:cNvPr>
          <p:cNvSpPr>
            <a:spLocks noGrp="1"/>
          </p:cNvSpPr>
          <p:nvPr>
            <p:ph type="body" idx="1"/>
          </p:nvPr>
        </p:nvSpPr>
        <p:spPr>
          <a:xfrm>
            <a:off x="1607575" y="691895"/>
            <a:ext cx="8141110" cy="4234065"/>
          </a:xfrm>
        </p:spPr>
        <p:txBody>
          <a:bodyPr>
            <a:normAutofit/>
          </a:bodyPr>
          <a:lstStyle/>
          <a:p>
            <a:r>
              <a:rPr lang="ja-JP" altLang="en-US" sz="2400"/>
              <a:t>実践的な</a:t>
            </a:r>
            <a:r>
              <a:rPr lang="en-US" altLang="ja-JP" sz="2400" b="1" u="sng" dirty="0">
                <a:solidFill>
                  <a:srgbClr val="FF0000"/>
                </a:solidFill>
              </a:rPr>
              <a:t>3SK(</a:t>
            </a:r>
            <a:r>
              <a:rPr lang="ja-JP" altLang="en-US" sz="2400" b="1" u="sng">
                <a:solidFill>
                  <a:srgbClr val="FF0000"/>
                </a:solidFill>
              </a:rPr>
              <a:t>整理整頓清掃・危機管理</a:t>
            </a:r>
            <a:r>
              <a:rPr lang="en-US" altLang="ja-JP" sz="2400" b="1" u="sng" dirty="0">
                <a:solidFill>
                  <a:srgbClr val="FF0000"/>
                </a:solidFill>
              </a:rPr>
              <a:t>)</a:t>
            </a:r>
            <a:r>
              <a:rPr lang="ja-JP" altLang="en-US" sz="2400"/>
              <a:t>を学ぶことで、特に危機管理に関しての考察と事前に何をすべきか？起こったらどう対処するのかをイメージし、かつ、事前対策を実施する。</a:t>
            </a:r>
            <a:endParaRPr lang="en-US" altLang="ja-JP" sz="2400" dirty="0"/>
          </a:p>
          <a:p>
            <a:r>
              <a:rPr lang="ja-JP" altLang="en-US" sz="2400"/>
              <a:t>自宅での</a:t>
            </a:r>
            <a:r>
              <a:rPr lang="ja-JP" altLang="en-US" sz="2400" b="1" u="sng">
                <a:solidFill>
                  <a:srgbClr val="FF0000"/>
                </a:solidFill>
              </a:rPr>
              <a:t>防災意識向上</a:t>
            </a:r>
            <a:r>
              <a:rPr lang="ja-JP" altLang="en-US" sz="2400"/>
              <a:t>にも役立ち、企業へ就職後も危機管理の概念は役立つように具体的な内容となっている。</a:t>
            </a:r>
            <a:endParaRPr lang="en-US" altLang="ja-JP" sz="2400" dirty="0"/>
          </a:p>
          <a:p>
            <a:endParaRPr lang="en-US" altLang="ja-JP" sz="2400" dirty="0"/>
          </a:p>
          <a:p>
            <a:r>
              <a:rPr lang="ja-JP" altLang="en-US" sz="2400"/>
              <a:t>安全・快適、効率的</a:t>
            </a:r>
            <a:endParaRPr lang="en-US" altLang="ja-JP" sz="2400" dirty="0"/>
          </a:p>
          <a:p>
            <a:r>
              <a:rPr lang="ja-JP" altLang="en-US" sz="2400"/>
              <a:t>いずれも目標をもってすすめる。</a:t>
            </a:r>
            <a:endParaRPr lang="en-US" altLang="ja-JP" sz="2400" dirty="0"/>
          </a:p>
        </p:txBody>
      </p:sp>
      <p:sp>
        <p:nvSpPr>
          <p:cNvPr id="4" name="スライド番号プレースホルダー 3">
            <a:extLst>
              <a:ext uri="{FF2B5EF4-FFF2-40B4-BE49-F238E27FC236}">
                <a16:creationId xmlns:a16="http://schemas.microsoft.com/office/drawing/2014/main" id="{5C689618-FCA8-AD4E-8DC5-9CC06738A9FD}"/>
              </a:ext>
            </a:extLst>
          </p:cNvPr>
          <p:cNvSpPr>
            <a:spLocks noGrp="1"/>
          </p:cNvSpPr>
          <p:nvPr>
            <p:ph type="sldNum" sz="quarter" idx="12"/>
          </p:nvPr>
        </p:nvSpPr>
        <p:spPr/>
        <p:txBody>
          <a:bodyPr/>
          <a:lstStyle/>
          <a:p>
            <a:fld id="{24F54190-8498-F640-8E2E-34C3E9233A27}" type="slidenum">
              <a:rPr kumimoji="1" lang="ja-JP" altLang="en-US" smtClean="0"/>
              <a:t>2</a:t>
            </a:fld>
            <a:endParaRPr kumimoji="1" lang="ja-JP" altLang="en-US"/>
          </a:p>
        </p:txBody>
      </p:sp>
      <p:pic>
        <p:nvPicPr>
          <p:cNvPr id="8" name="図 7">
            <a:extLst>
              <a:ext uri="{FF2B5EF4-FFF2-40B4-BE49-F238E27FC236}">
                <a16:creationId xmlns:a16="http://schemas.microsoft.com/office/drawing/2014/main" id="{5F10875E-53AF-8146-A093-80E37BAEA8B2}"/>
              </a:ext>
            </a:extLst>
          </p:cNvPr>
          <p:cNvPicPr>
            <a:picLocks noChangeAspect="1"/>
          </p:cNvPicPr>
          <p:nvPr/>
        </p:nvPicPr>
        <p:blipFill>
          <a:blip r:embed="rId2">
            <a:extLst>
              <a:ext uri="{BEBA8EAE-BF5A-486C-A8C5-ECC9F3942E4B}">
                <a14:imgProps xmlns:a14="http://schemas.microsoft.com/office/drawing/2010/main">
                  <a14:imgLayer>
                    <a14:imgEffect>
                      <a14:brightnessContrast bright="20000"/>
                    </a14:imgEffect>
                  </a14:imgLayer>
                </a14:imgProps>
              </a:ext>
            </a:extLst>
          </a:blip>
          <a:stretch>
            <a:fillRect/>
          </a:stretch>
        </p:blipFill>
        <p:spPr>
          <a:xfrm>
            <a:off x="6092371" y="4158666"/>
            <a:ext cx="3813629" cy="2699334"/>
          </a:xfrm>
          <a:prstGeom prst="rect">
            <a:avLst/>
          </a:prstGeom>
          <a:ln>
            <a:noFill/>
          </a:ln>
          <a:effectLst>
            <a:softEdge rad="112500"/>
          </a:effectLst>
        </p:spPr>
      </p:pic>
    </p:spTree>
    <p:extLst>
      <p:ext uri="{BB962C8B-B14F-4D97-AF65-F5344CB8AC3E}">
        <p14:creationId xmlns:p14="http://schemas.microsoft.com/office/powerpoint/2010/main" val="285125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BE22E-59EA-D946-B640-7F63E22E546B}"/>
              </a:ext>
            </a:extLst>
          </p:cNvPr>
          <p:cNvSpPr>
            <a:spLocks noGrp="1"/>
          </p:cNvSpPr>
          <p:nvPr>
            <p:ph type="title"/>
          </p:nvPr>
        </p:nvSpPr>
        <p:spPr>
          <a:xfrm>
            <a:off x="214009" y="4727642"/>
            <a:ext cx="9691991" cy="2529192"/>
          </a:xfrm>
        </p:spPr>
        <p:txBody>
          <a:bodyPr>
            <a:normAutofit/>
          </a:bodyPr>
          <a:lstStyle/>
          <a:p>
            <a:pPr algn="ctr"/>
            <a:r>
              <a:rPr lang="ja-JP" altLang="en-US" sz="6000"/>
              <a:t>机上演習</a:t>
            </a:r>
            <a:r>
              <a:rPr lang="en-US" altLang="ja-JP" sz="6000" dirty="0"/>
              <a:t>(DIG)</a:t>
            </a:r>
            <a:r>
              <a:rPr lang="ja-JP" altLang="en-US" sz="6000"/>
              <a:t>の実施</a:t>
            </a:r>
            <a:endParaRPr kumimoji="1" lang="ja-JP" altLang="en-US" sz="6000"/>
          </a:p>
        </p:txBody>
      </p:sp>
      <p:sp>
        <p:nvSpPr>
          <p:cNvPr id="3" name="テキスト プレースホルダー 2">
            <a:extLst>
              <a:ext uri="{FF2B5EF4-FFF2-40B4-BE49-F238E27FC236}">
                <a16:creationId xmlns:a16="http://schemas.microsoft.com/office/drawing/2014/main" id="{1CB4D781-658E-4749-AC47-8DB1D9EE5450}"/>
              </a:ext>
            </a:extLst>
          </p:cNvPr>
          <p:cNvSpPr>
            <a:spLocks noGrp="1"/>
          </p:cNvSpPr>
          <p:nvPr>
            <p:ph type="body" idx="1"/>
          </p:nvPr>
        </p:nvSpPr>
        <p:spPr>
          <a:xfrm>
            <a:off x="1952785" y="230501"/>
            <a:ext cx="7795899" cy="4708188"/>
          </a:xfrm>
        </p:spPr>
        <p:txBody>
          <a:bodyPr>
            <a:normAutofit/>
          </a:bodyPr>
          <a:lstStyle/>
          <a:p>
            <a:pPr marL="457200" indent="-457200">
              <a:buFont typeface="+mj-lt"/>
              <a:buAutoNum type="arabicPeriod"/>
            </a:pPr>
            <a:r>
              <a:rPr lang="ja-JP" altLang="en-US" sz="2400">
                <a:solidFill>
                  <a:schemeClr val="tx1"/>
                </a:solidFill>
              </a:rPr>
              <a:t>被害情報の収集</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安否確認</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人の被害</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物の被害</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情報の被害</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建物の被害</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授業の進め方</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避難所としての対応（コロナ対応含む）</a:t>
            </a:r>
            <a:endParaRPr lang="en-US" altLang="ja-JP" sz="2400" dirty="0">
              <a:solidFill>
                <a:schemeClr val="tx1"/>
              </a:solidFill>
            </a:endParaRPr>
          </a:p>
          <a:p>
            <a:pPr marL="914400" lvl="1" indent="-457200">
              <a:buFont typeface="+mj-lt"/>
              <a:buAutoNum type="arabicPeriod"/>
            </a:pPr>
            <a:r>
              <a:rPr lang="ja-JP" altLang="en-US" sz="2400">
                <a:solidFill>
                  <a:schemeClr val="tx1"/>
                </a:solidFill>
              </a:rPr>
              <a:t>リアルとリモートの情報連携</a:t>
            </a:r>
            <a:endParaRPr lang="en-US" altLang="ja-JP" sz="2400" dirty="0">
              <a:solidFill>
                <a:schemeClr val="tx1"/>
              </a:solidFill>
            </a:endParaRPr>
          </a:p>
          <a:p>
            <a:pPr marL="457200" indent="-457200">
              <a:buFont typeface="+mj-lt"/>
              <a:buAutoNum type="arabicPeriod"/>
            </a:pPr>
            <a:r>
              <a:rPr lang="ja-JP" altLang="en-US" sz="2400">
                <a:solidFill>
                  <a:schemeClr val="tx1"/>
                </a:solidFill>
              </a:rPr>
              <a:t>学校（授業）をどのように復旧させるか</a:t>
            </a:r>
            <a:endParaRPr lang="en-US" altLang="ja-JP" sz="2400" dirty="0">
              <a:solidFill>
                <a:schemeClr val="tx1"/>
              </a:solidFill>
            </a:endParaRPr>
          </a:p>
          <a:p>
            <a:pPr marL="457200" indent="-457200">
              <a:buFont typeface="+mj-lt"/>
              <a:buAutoNum type="arabicPeriod"/>
            </a:pPr>
            <a:r>
              <a:rPr lang="ja-JP" altLang="en-US" sz="2400">
                <a:solidFill>
                  <a:schemeClr val="tx1"/>
                </a:solidFill>
              </a:rPr>
              <a:t>近隣の教育機関との連携？</a:t>
            </a:r>
            <a:endParaRPr lang="en-US" altLang="ja-JP" sz="2400" dirty="0">
              <a:solidFill>
                <a:schemeClr val="tx1"/>
              </a:solidFill>
            </a:endParaRPr>
          </a:p>
        </p:txBody>
      </p:sp>
      <p:sp>
        <p:nvSpPr>
          <p:cNvPr id="4" name="スライド番号プレースホルダー 3">
            <a:extLst>
              <a:ext uri="{FF2B5EF4-FFF2-40B4-BE49-F238E27FC236}">
                <a16:creationId xmlns:a16="http://schemas.microsoft.com/office/drawing/2014/main" id="{73F4EC1E-D58B-CC45-AAC0-444A7E111421}"/>
              </a:ext>
            </a:extLst>
          </p:cNvPr>
          <p:cNvSpPr>
            <a:spLocks noGrp="1"/>
          </p:cNvSpPr>
          <p:nvPr>
            <p:ph type="sldNum" sz="quarter" idx="12"/>
          </p:nvPr>
        </p:nvSpPr>
        <p:spPr/>
        <p:txBody>
          <a:bodyPr/>
          <a:lstStyle/>
          <a:p>
            <a:fld id="{24F54190-8498-F640-8E2E-34C3E9233A27}" type="slidenum">
              <a:rPr kumimoji="1" lang="ja-JP" altLang="en-US" smtClean="0"/>
              <a:t>20</a:t>
            </a:fld>
            <a:endParaRPr kumimoji="1" lang="ja-JP" altLang="en-US"/>
          </a:p>
        </p:txBody>
      </p:sp>
    </p:spTree>
    <p:extLst>
      <p:ext uri="{BB962C8B-B14F-4D97-AF65-F5344CB8AC3E}">
        <p14:creationId xmlns:p14="http://schemas.microsoft.com/office/powerpoint/2010/main" val="3776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BE22E-59EA-D946-B640-7F63E22E546B}"/>
              </a:ext>
            </a:extLst>
          </p:cNvPr>
          <p:cNvSpPr>
            <a:spLocks noGrp="1"/>
          </p:cNvSpPr>
          <p:nvPr>
            <p:ph type="title"/>
          </p:nvPr>
        </p:nvSpPr>
        <p:spPr>
          <a:xfrm>
            <a:off x="214009" y="4727642"/>
            <a:ext cx="9691991" cy="2529192"/>
          </a:xfrm>
        </p:spPr>
        <p:txBody>
          <a:bodyPr>
            <a:normAutofit/>
          </a:bodyPr>
          <a:lstStyle/>
          <a:p>
            <a:r>
              <a:rPr lang="en-US" altLang="ja-JP" sz="5400" dirty="0"/>
              <a:t>DIG</a:t>
            </a:r>
            <a:r>
              <a:rPr lang="ja-JP" altLang="en-US" sz="5400"/>
              <a:t>の振返り課題の洗い出し　　</a:t>
            </a:r>
            <a:r>
              <a:rPr lang="en-US" altLang="ja-JP" sz="5400" dirty="0"/>
              <a:t>	</a:t>
            </a:r>
            <a:r>
              <a:rPr lang="ja-JP" altLang="en-US" sz="5400"/>
              <a:t>（人・建屋・物・情報）</a:t>
            </a:r>
            <a:endParaRPr kumimoji="1" lang="ja-JP" altLang="en-US" sz="5400"/>
          </a:p>
        </p:txBody>
      </p:sp>
      <p:sp>
        <p:nvSpPr>
          <p:cNvPr id="3" name="テキスト プレースホルダー 2">
            <a:extLst>
              <a:ext uri="{FF2B5EF4-FFF2-40B4-BE49-F238E27FC236}">
                <a16:creationId xmlns:a16="http://schemas.microsoft.com/office/drawing/2014/main" id="{1CB4D781-658E-4749-AC47-8DB1D9EE5450}"/>
              </a:ext>
            </a:extLst>
          </p:cNvPr>
          <p:cNvSpPr>
            <a:spLocks noGrp="1"/>
          </p:cNvSpPr>
          <p:nvPr>
            <p:ph type="body" idx="1"/>
          </p:nvPr>
        </p:nvSpPr>
        <p:spPr>
          <a:xfrm>
            <a:off x="1797803" y="447473"/>
            <a:ext cx="7950882" cy="4708188"/>
          </a:xfrm>
        </p:spPr>
        <p:txBody>
          <a:bodyPr>
            <a:normAutofit/>
          </a:bodyPr>
          <a:lstStyle/>
          <a:p>
            <a:pPr marL="457200" indent="-457200">
              <a:buFont typeface="+mj-lt"/>
              <a:buAutoNum type="arabicPeriod"/>
            </a:pPr>
            <a:r>
              <a:rPr lang="ja-JP" altLang="en-US" sz="2400"/>
              <a:t>安否確認はうまくいったか</a:t>
            </a:r>
            <a:endParaRPr lang="en-US" altLang="ja-JP" sz="2400" dirty="0"/>
          </a:p>
          <a:p>
            <a:pPr marL="457200" indent="-457200">
              <a:buFont typeface="+mj-lt"/>
              <a:buAutoNum type="arabicPeriod"/>
            </a:pPr>
            <a:r>
              <a:rPr lang="ja-JP" altLang="en-US" sz="2400"/>
              <a:t>帰宅できたか・校内宿泊で足りないものは？</a:t>
            </a:r>
            <a:endParaRPr lang="en-US" altLang="ja-JP" sz="2400" dirty="0"/>
          </a:p>
          <a:p>
            <a:pPr marL="457200" indent="-457200">
              <a:buFont typeface="+mj-lt"/>
              <a:buAutoNum type="arabicPeriod"/>
            </a:pPr>
            <a:r>
              <a:rPr lang="ja-JP" altLang="en-US" sz="2400"/>
              <a:t>情報や備蓄品は足りたか</a:t>
            </a:r>
            <a:endParaRPr lang="en-US" altLang="ja-JP" sz="2400" dirty="0"/>
          </a:p>
          <a:p>
            <a:pPr marL="457200" indent="-457200">
              <a:buFont typeface="+mj-lt"/>
              <a:buAutoNum type="arabicPeriod"/>
            </a:pPr>
            <a:r>
              <a:rPr lang="ja-JP" altLang="en-US" sz="2400"/>
              <a:t>コミュニケーションはうまくいったか？</a:t>
            </a:r>
            <a:endParaRPr lang="en-US" altLang="ja-JP" sz="2400" dirty="0"/>
          </a:p>
          <a:p>
            <a:pPr marL="457200" indent="-457200">
              <a:buFont typeface="+mj-lt"/>
              <a:buAutoNum type="arabicPeriod"/>
            </a:pPr>
            <a:r>
              <a:rPr lang="ja-JP" altLang="en-US" sz="2400"/>
              <a:t>人任せにしない決断はできたか</a:t>
            </a:r>
            <a:endParaRPr lang="en-US" altLang="ja-JP" sz="2400" dirty="0"/>
          </a:p>
          <a:p>
            <a:pPr marL="457200" indent="-457200">
              <a:buFont typeface="+mj-lt"/>
              <a:buAutoNum type="arabicPeriod"/>
            </a:pPr>
            <a:r>
              <a:rPr lang="ja-JP" altLang="en-US" sz="2400"/>
              <a:t>決断するための情報は足りたか</a:t>
            </a:r>
            <a:endParaRPr lang="en-US" altLang="ja-JP" sz="2400" dirty="0"/>
          </a:p>
          <a:p>
            <a:pPr marL="457200" indent="-457200">
              <a:buFont typeface="+mj-lt"/>
              <a:buAutoNum type="arabicPeriod"/>
            </a:pPr>
            <a:r>
              <a:rPr lang="ja-JP" altLang="en-US" sz="2400"/>
              <a:t>守るべきものはなんだったのか？</a:t>
            </a:r>
            <a:endParaRPr lang="en-US" altLang="ja-JP" sz="2400" dirty="0"/>
          </a:p>
          <a:p>
            <a:pPr marL="457200" indent="-457200">
              <a:buFont typeface="+mj-lt"/>
              <a:buAutoNum type="arabicPeriod"/>
            </a:pPr>
            <a:r>
              <a:rPr lang="ja-JP" altLang="en-US" sz="2400"/>
              <a:t>継続中のプロジェクトは継続できたか？</a:t>
            </a:r>
            <a:endParaRPr lang="en-US" altLang="ja-JP" sz="2400" dirty="0"/>
          </a:p>
          <a:p>
            <a:pPr marL="457200" indent="-457200">
              <a:buFont typeface="+mj-lt"/>
              <a:buAutoNum type="arabicPeriod"/>
            </a:pPr>
            <a:r>
              <a:rPr lang="ja-JP" altLang="en-US" sz="2400"/>
              <a:t>建屋や備品の破損による代替はどうか？</a:t>
            </a:r>
            <a:endParaRPr lang="en-US" altLang="ja-JP" sz="2400" dirty="0"/>
          </a:p>
        </p:txBody>
      </p:sp>
      <p:sp>
        <p:nvSpPr>
          <p:cNvPr id="4" name="スライド番号プレースホルダー 3">
            <a:extLst>
              <a:ext uri="{FF2B5EF4-FFF2-40B4-BE49-F238E27FC236}">
                <a16:creationId xmlns:a16="http://schemas.microsoft.com/office/drawing/2014/main" id="{94BD1DC8-784B-9042-B793-6F88A5522838}"/>
              </a:ext>
            </a:extLst>
          </p:cNvPr>
          <p:cNvSpPr>
            <a:spLocks noGrp="1"/>
          </p:cNvSpPr>
          <p:nvPr>
            <p:ph type="sldNum" sz="quarter" idx="12"/>
          </p:nvPr>
        </p:nvSpPr>
        <p:spPr/>
        <p:txBody>
          <a:bodyPr/>
          <a:lstStyle/>
          <a:p>
            <a:fld id="{24F54190-8498-F640-8E2E-34C3E9233A27}" type="slidenum">
              <a:rPr kumimoji="1" lang="ja-JP" altLang="en-US" smtClean="0"/>
              <a:t>21</a:t>
            </a:fld>
            <a:endParaRPr kumimoji="1" lang="ja-JP" altLang="en-US"/>
          </a:p>
        </p:txBody>
      </p:sp>
    </p:spTree>
    <p:extLst>
      <p:ext uri="{BB962C8B-B14F-4D97-AF65-F5344CB8AC3E}">
        <p14:creationId xmlns:p14="http://schemas.microsoft.com/office/powerpoint/2010/main" val="13299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6BE22E-59EA-D946-B640-7F63E22E546B}"/>
              </a:ext>
            </a:extLst>
          </p:cNvPr>
          <p:cNvSpPr>
            <a:spLocks noGrp="1"/>
          </p:cNvSpPr>
          <p:nvPr>
            <p:ph type="title"/>
          </p:nvPr>
        </p:nvSpPr>
        <p:spPr>
          <a:xfrm>
            <a:off x="214009" y="4854426"/>
            <a:ext cx="9691991" cy="2529192"/>
          </a:xfrm>
        </p:spPr>
        <p:txBody>
          <a:bodyPr>
            <a:normAutofit/>
          </a:bodyPr>
          <a:lstStyle/>
          <a:p>
            <a:r>
              <a:rPr lang="en-US" altLang="ja-JP" sz="6000" dirty="0"/>
              <a:t>meeting</a:t>
            </a:r>
            <a:br>
              <a:rPr lang="en-US" altLang="ja-JP" sz="6000" dirty="0"/>
            </a:br>
            <a:r>
              <a:rPr lang="ja-JP" altLang="en-US" sz="6000"/>
              <a:t>課題解決の優先順位つけ</a:t>
            </a:r>
            <a:br>
              <a:rPr lang="ja-JP" altLang="en-US" sz="6000"/>
            </a:br>
            <a:endParaRPr kumimoji="1" lang="ja-JP" altLang="en-US" sz="6000"/>
          </a:p>
        </p:txBody>
      </p:sp>
      <p:sp>
        <p:nvSpPr>
          <p:cNvPr id="3" name="テキスト プレースホルダー 2">
            <a:extLst>
              <a:ext uri="{FF2B5EF4-FFF2-40B4-BE49-F238E27FC236}">
                <a16:creationId xmlns:a16="http://schemas.microsoft.com/office/drawing/2014/main" id="{1CB4D781-658E-4749-AC47-8DB1D9EE5450}"/>
              </a:ext>
            </a:extLst>
          </p:cNvPr>
          <p:cNvSpPr>
            <a:spLocks noGrp="1"/>
          </p:cNvSpPr>
          <p:nvPr>
            <p:ph type="body" idx="1"/>
          </p:nvPr>
        </p:nvSpPr>
        <p:spPr>
          <a:xfrm>
            <a:off x="1167319" y="447473"/>
            <a:ext cx="8581366" cy="4708188"/>
          </a:xfrm>
        </p:spPr>
        <p:txBody>
          <a:bodyPr>
            <a:normAutofit/>
          </a:bodyPr>
          <a:lstStyle/>
          <a:p>
            <a:pPr marL="457200" indent="-457200">
              <a:buFont typeface="+mj-lt"/>
              <a:buAutoNum type="arabicPeriod"/>
            </a:pPr>
            <a:r>
              <a:rPr lang="ja-JP" altLang="en-US" sz="2400"/>
              <a:t>できたことリスト</a:t>
            </a:r>
            <a:endParaRPr lang="en-US" altLang="ja-JP" sz="2400" dirty="0"/>
          </a:p>
          <a:p>
            <a:pPr marL="457200" indent="-457200">
              <a:buFont typeface="+mj-lt"/>
              <a:buAutoNum type="arabicPeriod"/>
            </a:pPr>
            <a:r>
              <a:rPr lang="ja-JP" altLang="en-US" sz="2400"/>
              <a:t>できなかったことリスト</a:t>
            </a:r>
            <a:endParaRPr lang="en-US" altLang="ja-JP" sz="2400" dirty="0"/>
          </a:p>
          <a:p>
            <a:pPr marL="457200" indent="-457200">
              <a:buFont typeface="+mj-lt"/>
              <a:buAutoNum type="arabicPeriod"/>
            </a:pPr>
            <a:r>
              <a:rPr lang="ja-JP" altLang="en-US" sz="2400"/>
              <a:t>本当の災害の前に準備をやるべきリスト</a:t>
            </a:r>
            <a:endParaRPr lang="en-US" altLang="ja-JP" sz="2400" dirty="0"/>
          </a:p>
          <a:p>
            <a:pPr marL="457200" indent="-457200">
              <a:buFont typeface="+mj-lt"/>
              <a:buAutoNum type="arabicPeriod"/>
            </a:pPr>
            <a:r>
              <a:rPr lang="ja-JP" altLang="en-US" sz="2400"/>
              <a:t>今後訓練や演習などで慣れておく必要があるリスト</a:t>
            </a:r>
            <a:endParaRPr lang="en-US" altLang="ja-JP" sz="2400" dirty="0"/>
          </a:p>
        </p:txBody>
      </p:sp>
      <p:sp>
        <p:nvSpPr>
          <p:cNvPr id="4" name="スライド番号プレースホルダー 3">
            <a:extLst>
              <a:ext uri="{FF2B5EF4-FFF2-40B4-BE49-F238E27FC236}">
                <a16:creationId xmlns:a16="http://schemas.microsoft.com/office/drawing/2014/main" id="{444E35A9-0B2D-E047-9364-4B5F47F9B1F4}"/>
              </a:ext>
            </a:extLst>
          </p:cNvPr>
          <p:cNvSpPr>
            <a:spLocks noGrp="1"/>
          </p:cNvSpPr>
          <p:nvPr>
            <p:ph type="sldNum" sz="quarter" idx="12"/>
          </p:nvPr>
        </p:nvSpPr>
        <p:spPr/>
        <p:txBody>
          <a:bodyPr/>
          <a:lstStyle/>
          <a:p>
            <a:fld id="{24F54190-8498-F640-8E2E-34C3E9233A27}" type="slidenum">
              <a:rPr kumimoji="1" lang="ja-JP" altLang="en-US" smtClean="0"/>
              <a:t>22</a:t>
            </a:fld>
            <a:endParaRPr kumimoji="1" lang="ja-JP" altLang="en-US"/>
          </a:p>
        </p:txBody>
      </p:sp>
    </p:spTree>
    <p:extLst>
      <p:ext uri="{BB962C8B-B14F-4D97-AF65-F5344CB8AC3E}">
        <p14:creationId xmlns:p14="http://schemas.microsoft.com/office/powerpoint/2010/main" val="2997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0055A-91CC-FF42-BE73-6DCC020F44E8}"/>
              </a:ext>
            </a:extLst>
          </p:cNvPr>
          <p:cNvSpPr>
            <a:spLocks noGrp="1"/>
          </p:cNvSpPr>
          <p:nvPr>
            <p:ph type="title"/>
          </p:nvPr>
        </p:nvSpPr>
        <p:spPr/>
        <p:txBody>
          <a:bodyPr/>
          <a:lstStyle/>
          <a:p>
            <a:r>
              <a:rPr kumimoji="1" lang="ja-JP" altLang="en-US"/>
              <a:t>成果</a:t>
            </a:r>
          </a:p>
        </p:txBody>
      </p:sp>
      <p:sp>
        <p:nvSpPr>
          <p:cNvPr id="3" name="コンテンツ プレースホルダー 2">
            <a:extLst>
              <a:ext uri="{FF2B5EF4-FFF2-40B4-BE49-F238E27FC236}">
                <a16:creationId xmlns:a16="http://schemas.microsoft.com/office/drawing/2014/main" id="{7AE7BDF8-D111-244C-8162-66FAD91C1A23}"/>
              </a:ext>
            </a:extLst>
          </p:cNvPr>
          <p:cNvSpPr>
            <a:spLocks noGrp="1"/>
          </p:cNvSpPr>
          <p:nvPr>
            <p:ph idx="1"/>
          </p:nvPr>
        </p:nvSpPr>
        <p:spPr>
          <a:xfrm>
            <a:off x="412376" y="2902368"/>
            <a:ext cx="8750674" cy="3269832"/>
          </a:xfrm>
        </p:spPr>
        <p:txBody>
          <a:bodyPr>
            <a:normAutofit/>
          </a:bodyPr>
          <a:lstStyle/>
          <a:p>
            <a:pPr marL="457200" indent="-457200">
              <a:buFont typeface="+mj-lt"/>
              <a:buAutoNum type="arabicPeriod"/>
            </a:pPr>
            <a:r>
              <a:rPr lang="ja-JP" altLang="en-US" sz="2800"/>
              <a:t>就職後も役立つ危機管理の考え方</a:t>
            </a:r>
            <a:endParaRPr kumimoji="1" lang="en-US" altLang="ja-JP" sz="2800" dirty="0"/>
          </a:p>
          <a:p>
            <a:pPr marL="457200" indent="-457200">
              <a:buFont typeface="+mj-lt"/>
              <a:buAutoNum type="arabicPeriod"/>
            </a:pPr>
            <a:r>
              <a:rPr lang="ja-JP" altLang="en-US" sz="2800"/>
              <a:t>机上訓練実施による課題の抽出と防災意識向上</a:t>
            </a:r>
            <a:endParaRPr lang="en-US" altLang="ja-JP" sz="2800" dirty="0"/>
          </a:p>
          <a:p>
            <a:pPr marL="457200" indent="-457200">
              <a:buFont typeface="+mj-lt"/>
              <a:buAutoNum type="arabicPeriod"/>
            </a:pPr>
            <a:r>
              <a:rPr lang="ja-JP" altLang="en-US" sz="2800"/>
              <a:t>３</a:t>
            </a:r>
            <a:r>
              <a:rPr lang="en-US" altLang="ja-JP" sz="2800" dirty="0"/>
              <a:t>SK</a:t>
            </a:r>
            <a:r>
              <a:rPr lang="ja-JP" altLang="en-US" sz="2800"/>
              <a:t>活動により「安全・快適・効率的」な学校へ</a:t>
            </a:r>
            <a:endParaRPr lang="en-US" altLang="ja-JP" sz="2800" dirty="0"/>
          </a:p>
        </p:txBody>
      </p:sp>
      <p:sp>
        <p:nvSpPr>
          <p:cNvPr id="4" name="スライド番号プレースホルダー 3">
            <a:extLst>
              <a:ext uri="{FF2B5EF4-FFF2-40B4-BE49-F238E27FC236}">
                <a16:creationId xmlns:a16="http://schemas.microsoft.com/office/drawing/2014/main" id="{938B5194-87FB-6B4C-BDA3-9ACD2DE5C455}"/>
              </a:ext>
            </a:extLst>
          </p:cNvPr>
          <p:cNvSpPr>
            <a:spLocks noGrp="1"/>
          </p:cNvSpPr>
          <p:nvPr>
            <p:ph type="sldNum" sz="quarter" idx="12"/>
          </p:nvPr>
        </p:nvSpPr>
        <p:spPr/>
        <p:txBody>
          <a:bodyPr/>
          <a:lstStyle/>
          <a:p>
            <a:fld id="{24F54190-8498-F640-8E2E-34C3E9233A27}" type="slidenum">
              <a:rPr kumimoji="1" lang="ja-JP" altLang="en-US" smtClean="0"/>
              <a:t>23</a:t>
            </a:fld>
            <a:endParaRPr kumimoji="1" lang="ja-JP" altLang="en-US"/>
          </a:p>
        </p:txBody>
      </p:sp>
      <p:pic>
        <p:nvPicPr>
          <p:cNvPr id="9" name="図 8">
            <a:extLst>
              <a:ext uri="{FF2B5EF4-FFF2-40B4-BE49-F238E27FC236}">
                <a16:creationId xmlns:a16="http://schemas.microsoft.com/office/drawing/2014/main" id="{3FDECCF2-31F5-5E43-84B9-2DB76EE0BEA8}"/>
              </a:ext>
            </a:extLst>
          </p:cNvPr>
          <p:cNvPicPr>
            <a:picLocks noChangeAspect="1"/>
          </p:cNvPicPr>
          <p:nvPr/>
        </p:nvPicPr>
        <p:blipFill>
          <a:blip r:embed="rId2"/>
          <a:stretch>
            <a:fillRect/>
          </a:stretch>
        </p:blipFill>
        <p:spPr>
          <a:xfrm>
            <a:off x="7522306" y="887257"/>
            <a:ext cx="2188051" cy="2417736"/>
          </a:xfrm>
          <a:prstGeom prst="rect">
            <a:avLst/>
          </a:prstGeom>
        </p:spPr>
      </p:pic>
    </p:spTree>
    <p:extLst>
      <p:ext uri="{BB962C8B-B14F-4D97-AF65-F5344CB8AC3E}">
        <p14:creationId xmlns:p14="http://schemas.microsoft.com/office/powerpoint/2010/main" val="226741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34DB0D-4CBA-8040-A697-9A395E086480}"/>
              </a:ext>
            </a:extLst>
          </p:cNvPr>
          <p:cNvSpPr>
            <a:spLocks noGrp="1"/>
          </p:cNvSpPr>
          <p:nvPr>
            <p:ph type="ctrTitle"/>
          </p:nvPr>
        </p:nvSpPr>
        <p:spPr/>
        <p:txBody>
          <a:bodyPr/>
          <a:lstStyle/>
          <a:p>
            <a:r>
              <a:rPr kumimoji="1" lang="ja-JP" altLang="en-US" sz="4000"/>
              <a:t>ありがとうございました。</a:t>
            </a:r>
          </a:p>
        </p:txBody>
      </p:sp>
      <p:sp>
        <p:nvSpPr>
          <p:cNvPr id="3" name="字幕 2">
            <a:extLst>
              <a:ext uri="{FF2B5EF4-FFF2-40B4-BE49-F238E27FC236}">
                <a16:creationId xmlns:a16="http://schemas.microsoft.com/office/drawing/2014/main" id="{C190979D-B29A-F54D-A667-3BE30FB948CE}"/>
              </a:ext>
            </a:extLst>
          </p:cNvPr>
          <p:cNvSpPr>
            <a:spLocks noGrp="1"/>
          </p:cNvSpPr>
          <p:nvPr>
            <p:ph type="subTitle" idx="1"/>
          </p:nvPr>
        </p:nvSpPr>
        <p:spPr>
          <a:xfrm>
            <a:off x="869251" y="5066674"/>
            <a:ext cx="6411659" cy="921171"/>
          </a:xfrm>
        </p:spPr>
        <p:txBody>
          <a:bodyPr>
            <a:normAutofit/>
          </a:bodyPr>
          <a:lstStyle/>
          <a:p>
            <a:r>
              <a:rPr kumimoji="1" lang="ja-JP" altLang="en-US">
                <a:solidFill>
                  <a:srgbClr val="00B0F0"/>
                </a:solidFill>
              </a:rPr>
              <a:t>株式会社</a:t>
            </a:r>
            <a:r>
              <a:rPr kumimoji="1" lang="en-US" altLang="ja-JP" dirty="0">
                <a:solidFill>
                  <a:srgbClr val="00B0F0"/>
                </a:solidFill>
              </a:rPr>
              <a:t>BCPJAPAN </a:t>
            </a:r>
            <a:r>
              <a:rPr kumimoji="1" lang="ja-JP" altLang="en-US">
                <a:solidFill>
                  <a:srgbClr val="00B0F0"/>
                </a:solidFill>
              </a:rPr>
              <a:t>代表取締役山口泰信</a:t>
            </a:r>
            <a:endParaRPr kumimoji="1" lang="en-US" altLang="ja-JP" dirty="0">
              <a:solidFill>
                <a:srgbClr val="00B0F0"/>
              </a:solidFill>
            </a:endParaRPr>
          </a:p>
          <a:p>
            <a:r>
              <a:rPr lang="en-US" altLang="ja-JP" dirty="0" err="1">
                <a:solidFill>
                  <a:srgbClr val="00B0F0"/>
                </a:solidFill>
              </a:rPr>
              <a:t>info@bcpjapan.jp</a:t>
            </a:r>
            <a:endParaRPr kumimoji="1" lang="ja-JP" altLang="en-US">
              <a:solidFill>
                <a:srgbClr val="00B0F0"/>
              </a:solidFill>
            </a:endParaRPr>
          </a:p>
        </p:txBody>
      </p:sp>
      <p:sp>
        <p:nvSpPr>
          <p:cNvPr id="4" name="スライド番号プレースホルダー 3">
            <a:extLst>
              <a:ext uri="{FF2B5EF4-FFF2-40B4-BE49-F238E27FC236}">
                <a16:creationId xmlns:a16="http://schemas.microsoft.com/office/drawing/2014/main" id="{A3274772-D4D4-6748-BA0B-ED1E61DCD56F}"/>
              </a:ext>
            </a:extLst>
          </p:cNvPr>
          <p:cNvSpPr>
            <a:spLocks noGrp="1"/>
          </p:cNvSpPr>
          <p:nvPr>
            <p:ph type="sldNum" sz="quarter" idx="12"/>
          </p:nvPr>
        </p:nvSpPr>
        <p:spPr/>
        <p:txBody>
          <a:bodyPr/>
          <a:lstStyle/>
          <a:p>
            <a:fld id="{24F54190-8498-F640-8E2E-34C3E9233A27}" type="slidenum">
              <a:rPr kumimoji="1" lang="ja-JP" altLang="en-US" smtClean="0"/>
              <a:t>24</a:t>
            </a:fld>
            <a:endParaRPr kumimoji="1" lang="ja-JP" altLang="en-US"/>
          </a:p>
        </p:txBody>
      </p:sp>
    </p:spTree>
    <p:extLst>
      <p:ext uri="{BB962C8B-B14F-4D97-AF65-F5344CB8AC3E}">
        <p14:creationId xmlns:p14="http://schemas.microsoft.com/office/powerpoint/2010/main" val="71024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3A83F-7AE5-5B42-BBC6-7D96FC14D975}"/>
              </a:ext>
            </a:extLst>
          </p:cNvPr>
          <p:cNvSpPr>
            <a:spLocks noGrp="1"/>
          </p:cNvSpPr>
          <p:nvPr>
            <p:ph type="title"/>
          </p:nvPr>
        </p:nvSpPr>
        <p:spPr>
          <a:xfrm>
            <a:off x="742950" y="484632"/>
            <a:ext cx="8420100" cy="1029375"/>
          </a:xfrm>
          <a:ln>
            <a:solidFill>
              <a:srgbClr val="00B0F0"/>
            </a:solidFill>
          </a:ln>
        </p:spPr>
        <p:txBody>
          <a:bodyPr>
            <a:noAutofit/>
          </a:bodyPr>
          <a:lstStyle/>
          <a:p>
            <a:r>
              <a:rPr lang="ja-JP" altLang="en-US" sz="3200">
                <a:solidFill>
                  <a:srgbClr val="FF0000"/>
                </a:solidFill>
              </a:rPr>
              <a:t>生徒</a:t>
            </a:r>
            <a:r>
              <a:rPr lang="ja-JP" altLang="en-US" sz="3200"/>
              <a:t>が継続して更新＆改善できる仕組み作り</a:t>
            </a:r>
            <a:br>
              <a:rPr lang="en-US" altLang="ja-JP" sz="3200" dirty="0"/>
            </a:br>
            <a:r>
              <a:rPr lang="ja-JP" altLang="en-US" sz="3200"/>
              <a:t>本講義で行う内容</a:t>
            </a:r>
            <a:endParaRPr kumimoji="1" lang="ja-JP" altLang="en-US" sz="3200"/>
          </a:p>
        </p:txBody>
      </p:sp>
      <p:sp>
        <p:nvSpPr>
          <p:cNvPr id="3" name="コンテンツ プレースホルダー 2">
            <a:extLst>
              <a:ext uri="{FF2B5EF4-FFF2-40B4-BE49-F238E27FC236}">
                <a16:creationId xmlns:a16="http://schemas.microsoft.com/office/drawing/2014/main" id="{09751E47-C5E6-5648-BC56-BF47D1EBBB75}"/>
              </a:ext>
            </a:extLst>
          </p:cNvPr>
          <p:cNvSpPr>
            <a:spLocks noGrp="1"/>
          </p:cNvSpPr>
          <p:nvPr>
            <p:ph idx="1"/>
          </p:nvPr>
        </p:nvSpPr>
        <p:spPr>
          <a:xfrm>
            <a:off x="530943" y="1751307"/>
            <a:ext cx="9247238" cy="4886603"/>
          </a:xfrm>
        </p:spPr>
        <p:txBody>
          <a:bodyPr>
            <a:normAutofit fontScale="92500" lnSpcReduction="20000"/>
          </a:bodyPr>
          <a:lstStyle/>
          <a:p>
            <a:pPr marL="457200" indent="-457200">
              <a:buFont typeface="+mj-lt"/>
              <a:buAutoNum type="arabicPeriod"/>
            </a:pPr>
            <a:r>
              <a:rPr lang="ja-JP" altLang="en-US"/>
              <a:t>過去の自然災害の種類と被害を学ぶ</a:t>
            </a:r>
            <a:endParaRPr lang="en-US" altLang="ja-JP" dirty="0"/>
          </a:p>
          <a:p>
            <a:pPr marL="457200" indent="-457200">
              <a:buFont typeface="+mj-lt"/>
              <a:buAutoNum type="arabicPeriod"/>
            </a:pPr>
            <a:r>
              <a:rPr lang="ja-JP" altLang="en-US"/>
              <a:t>ハザードマップの見方調べ方</a:t>
            </a:r>
            <a:endParaRPr lang="en-US" altLang="ja-JP" dirty="0"/>
          </a:p>
          <a:p>
            <a:pPr marL="457200" indent="-457200">
              <a:buFont typeface="+mj-lt"/>
              <a:buAutoNum type="arabicPeriod"/>
            </a:pPr>
            <a:r>
              <a:rPr lang="ja-JP" altLang="en-US"/>
              <a:t>災害リスク分析と被害想定</a:t>
            </a:r>
            <a:r>
              <a:rPr lang="en-US" altLang="ja-JP" dirty="0"/>
              <a:t>w</a:t>
            </a:r>
            <a:r>
              <a:rPr lang="ja-JP" altLang="en-US"/>
              <a:t>おチームごとでまとめる</a:t>
            </a:r>
            <a:endParaRPr lang="en-US" altLang="ja-JP" dirty="0"/>
          </a:p>
          <a:p>
            <a:pPr marL="457200" indent="-457200">
              <a:buFont typeface="+mj-lt"/>
              <a:buAutoNum type="arabicPeriod"/>
            </a:pPr>
            <a:r>
              <a:rPr lang="ja-JP" altLang="en-US"/>
              <a:t>自宅・最寄駅・乗換駅・学校の災害リスク</a:t>
            </a:r>
            <a:endParaRPr lang="en-US" altLang="ja-JP" dirty="0"/>
          </a:p>
          <a:p>
            <a:pPr marL="457200" indent="-457200">
              <a:buFont typeface="+mj-lt"/>
              <a:buAutoNum type="arabicPeriod"/>
            </a:pPr>
            <a:r>
              <a:rPr lang="ja-JP" altLang="en-US"/>
              <a:t>自宅でできる災害対応と事前準備（費用の安い分と高い分）</a:t>
            </a:r>
            <a:endParaRPr lang="en-US" altLang="ja-JP" dirty="0"/>
          </a:p>
          <a:p>
            <a:pPr marL="457200" indent="-457200">
              <a:buFont typeface="+mj-lt"/>
              <a:buAutoNum type="arabicPeriod"/>
            </a:pPr>
            <a:r>
              <a:rPr lang="ja-JP" altLang="en-US"/>
              <a:t>学校で生徒ができる災害対応と事前準備</a:t>
            </a:r>
            <a:endParaRPr lang="en-US" altLang="ja-JP" dirty="0"/>
          </a:p>
          <a:p>
            <a:pPr marL="457200" indent="-457200">
              <a:buFont typeface="+mj-lt"/>
              <a:buAutoNum type="arabicPeriod"/>
            </a:pPr>
            <a:r>
              <a:rPr lang="ja-JP" altLang="en-US"/>
              <a:t>３</a:t>
            </a:r>
            <a:r>
              <a:rPr lang="en-US" altLang="ja-JP" dirty="0"/>
              <a:t>SK</a:t>
            </a:r>
            <a:r>
              <a:rPr lang="ja-JP" altLang="en-US"/>
              <a:t>＝（整理整頓清掃・危機管理）とは何か</a:t>
            </a:r>
            <a:endParaRPr lang="en-US" altLang="ja-JP" dirty="0"/>
          </a:p>
          <a:p>
            <a:pPr marL="457200" indent="-457200">
              <a:buFont typeface="+mj-lt"/>
              <a:buAutoNum type="arabicPeriod"/>
            </a:pPr>
            <a:r>
              <a:rPr lang="ja-JP" altLang="en-US"/>
              <a:t>災害机上演習（</a:t>
            </a:r>
            <a:r>
              <a:rPr lang="en-US" altLang="ja-JP" dirty="0"/>
              <a:t>DIG</a:t>
            </a:r>
            <a:r>
              <a:rPr lang="ja-JP" altLang="en-US"/>
              <a:t>：ディザスターイメージゲーム）の実施</a:t>
            </a:r>
          </a:p>
          <a:p>
            <a:pPr marL="457200" indent="-457200">
              <a:buFont typeface="+mj-lt"/>
              <a:buAutoNum type="arabicPeriod"/>
            </a:pPr>
            <a:r>
              <a:rPr lang="ja-JP" altLang="en-US"/>
              <a:t>校内の整理整頓できていない箇所や危険箇所の洗い出し</a:t>
            </a:r>
            <a:endParaRPr lang="en-US" altLang="ja-JP" dirty="0"/>
          </a:p>
          <a:p>
            <a:pPr marL="457200" indent="-457200">
              <a:buFont typeface="+mj-lt"/>
              <a:buAutoNum type="arabicPeriod"/>
            </a:pPr>
            <a:r>
              <a:rPr lang="ja-JP" altLang="en-US"/>
              <a:t>避難所になった場合の予測・避難所対応で学生にできること</a:t>
            </a:r>
          </a:p>
          <a:p>
            <a:pPr marL="457200" indent="-457200">
              <a:buFont typeface="+mj-lt"/>
              <a:buAutoNum type="arabicPeriod"/>
            </a:pPr>
            <a:r>
              <a:rPr lang="ja-JP" altLang="en-US"/>
              <a:t>３</a:t>
            </a:r>
            <a:r>
              <a:rPr lang="en-US" altLang="ja-JP" dirty="0"/>
              <a:t>SK</a:t>
            </a:r>
            <a:r>
              <a:rPr lang="ja-JP" altLang="en-US"/>
              <a:t>課題解決の優先順位つけ</a:t>
            </a:r>
            <a:endParaRPr lang="en-US" altLang="ja-JP" dirty="0"/>
          </a:p>
          <a:p>
            <a:pPr marL="457200" indent="-457200">
              <a:buFont typeface="+mj-lt"/>
              <a:buAutoNum type="arabicPeriod"/>
            </a:pPr>
            <a:r>
              <a:rPr lang="ja-JP" altLang="en-US"/>
              <a:t>生徒による整理整頓危機管理の実施</a:t>
            </a:r>
            <a:endParaRPr lang="en-US" altLang="ja-JP" dirty="0"/>
          </a:p>
          <a:p>
            <a:pPr marL="457200" indent="-457200">
              <a:buFont typeface="+mj-lt"/>
              <a:buAutoNum type="arabicPeriod"/>
            </a:pPr>
            <a:r>
              <a:rPr lang="ja-JP" altLang="en-US"/>
              <a:t>災害復旧にはいくつかある　考えてみよう</a:t>
            </a:r>
            <a:endParaRPr lang="en-US" altLang="ja-JP" dirty="0"/>
          </a:p>
        </p:txBody>
      </p:sp>
      <p:sp>
        <p:nvSpPr>
          <p:cNvPr id="4" name="スライド番号プレースホルダー 3">
            <a:extLst>
              <a:ext uri="{FF2B5EF4-FFF2-40B4-BE49-F238E27FC236}">
                <a16:creationId xmlns:a16="http://schemas.microsoft.com/office/drawing/2014/main" id="{0CB9AEC4-0042-5245-9FAA-856C249BD31B}"/>
              </a:ext>
            </a:extLst>
          </p:cNvPr>
          <p:cNvSpPr>
            <a:spLocks noGrp="1"/>
          </p:cNvSpPr>
          <p:nvPr>
            <p:ph type="sldNum" sz="quarter" idx="12"/>
          </p:nvPr>
        </p:nvSpPr>
        <p:spPr/>
        <p:txBody>
          <a:bodyPr/>
          <a:lstStyle/>
          <a:p>
            <a:fld id="{24F54190-8498-F640-8E2E-34C3E9233A27}" type="slidenum">
              <a:rPr kumimoji="1" lang="ja-JP" altLang="en-US" smtClean="0"/>
              <a:t>3</a:t>
            </a:fld>
            <a:endParaRPr kumimoji="1" lang="ja-JP" altLang="en-US"/>
          </a:p>
        </p:txBody>
      </p:sp>
      <p:pic>
        <p:nvPicPr>
          <p:cNvPr id="6" name="図 5">
            <a:extLst>
              <a:ext uri="{FF2B5EF4-FFF2-40B4-BE49-F238E27FC236}">
                <a16:creationId xmlns:a16="http://schemas.microsoft.com/office/drawing/2014/main" id="{01FBA92D-3F53-1E44-9AE1-0FF1A08B682C}"/>
              </a:ext>
            </a:extLst>
          </p:cNvPr>
          <p:cNvPicPr>
            <a:picLocks noChangeAspect="1"/>
          </p:cNvPicPr>
          <p:nvPr/>
        </p:nvPicPr>
        <p:blipFill>
          <a:blip r:embed="rId2"/>
          <a:stretch>
            <a:fillRect/>
          </a:stretch>
        </p:blipFill>
        <p:spPr>
          <a:xfrm>
            <a:off x="7460520" y="1514007"/>
            <a:ext cx="2249837" cy="1611212"/>
          </a:xfrm>
          <a:prstGeom prst="rect">
            <a:avLst/>
          </a:prstGeom>
          <a:ln>
            <a:noFill/>
          </a:ln>
          <a:effectLst>
            <a:softEdge rad="112500"/>
          </a:effectLst>
        </p:spPr>
      </p:pic>
    </p:spTree>
    <p:extLst>
      <p:ext uri="{BB962C8B-B14F-4D97-AF65-F5344CB8AC3E}">
        <p14:creationId xmlns:p14="http://schemas.microsoft.com/office/powerpoint/2010/main" val="224544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89CF80-0033-A443-A4D6-5BB801DA257D}"/>
              </a:ext>
            </a:extLst>
          </p:cNvPr>
          <p:cNvSpPr>
            <a:spLocks noGrp="1"/>
          </p:cNvSpPr>
          <p:nvPr>
            <p:ph type="title"/>
          </p:nvPr>
        </p:nvSpPr>
        <p:spPr>
          <a:xfrm>
            <a:off x="339213" y="64473"/>
            <a:ext cx="9371143" cy="710442"/>
          </a:xfrm>
        </p:spPr>
        <p:txBody>
          <a:bodyPr/>
          <a:lstStyle/>
          <a:p>
            <a:pPr algn="ctr"/>
            <a:r>
              <a:rPr kumimoji="1" lang="ja-JP" altLang="en-US"/>
              <a:t>研修日程</a:t>
            </a:r>
          </a:p>
        </p:txBody>
      </p:sp>
      <p:sp>
        <p:nvSpPr>
          <p:cNvPr id="3" name="スライド番号プレースホルダー 2">
            <a:extLst>
              <a:ext uri="{FF2B5EF4-FFF2-40B4-BE49-F238E27FC236}">
                <a16:creationId xmlns:a16="http://schemas.microsoft.com/office/drawing/2014/main" id="{077F2198-E3AC-CA4A-9FED-1D07CE925983}"/>
              </a:ext>
            </a:extLst>
          </p:cNvPr>
          <p:cNvSpPr>
            <a:spLocks noGrp="1"/>
          </p:cNvSpPr>
          <p:nvPr>
            <p:ph type="sldNum" sz="quarter" idx="12"/>
          </p:nvPr>
        </p:nvSpPr>
        <p:spPr/>
        <p:txBody>
          <a:bodyPr/>
          <a:lstStyle/>
          <a:p>
            <a:fld id="{24F54190-8498-F640-8E2E-34C3E9233A27}" type="slidenum">
              <a:rPr kumimoji="1" lang="ja-JP" altLang="en-US" smtClean="0"/>
              <a:t>4</a:t>
            </a:fld>
            <a:endParaRPr kumimoji="1" lang="ja-JP" altLang="en-US"/>
          </a:p>
        </p:txBody>
      </p:sp>
      <p:graphicFrame>
        <p:nvGraphicFramePr>
          <p:cNvPr id="7" name="コンテンツ プレースホルダー 6">
            <a:extLst>
              <a:ext uri="{FF2B5EF4-FFF2-40B4-BE49-F238E27FC236}">
                <a16:creationId xmlns:a16="http://schemas.microsoft.com/office/drawing/2014/main" id="{31EF0D7F-874C-2C45-B887-23D4792DD49C}"/>
              </a:ext>
            </a:extLst>
          </p:cNvPr>
          <p:cNvGraphicFramePr>
            <a:graphicFrameLocks noGrp="1"/>
          </p:cNvGraphicFramePr>
          <p:nvPr>
            <p:ph idx="1"/>
            <p:extLst>
              <p:ext uri="{D42A27DB-BD31-4B8C-83A1-F6EECF244321}">
                <p14:modId xmlns:p14="http://schemas.microsoft.com/office/powerpoint/2010/main" val="2802509077"/>
              </p:ext>
            </p:extLst>
          </p:nvPr>
        </p:nvGraphicFramePr>
        <p:xfrm>
          <a:off x="339212" y="759422"/>
          <a:ext cx="8851080" cy="5828368"/>
        </p:xfrm>
        <a:graphic>
          <a:graphicData uri="http://schemas.openxmlformats.org/drawingml/2006/table">
            <a:tbl>
              <a:tblPr firstRow="1" bandRow="1">
                <a:tableStyleId>{5C22544A-7EE6-4342-B048-85BDC9FD1C3A}</a:tableStyleId>
              </a:tblPr>
              <a:tblGrid>
                <a:gridCol w="885108">
                  <a:extLst>
                    <a:ext uri="{9D8B030D-6E8A-4147-A177-3AD203B41FA5}">
                      <a16:colId xmlns:a16="http://schemas.microsoft.com/office/drawing/2014/main" val="188186578"/>
                    </a:ext>
                  </a:extLst>
                </a:gridCol>
                <a:gridCol w="885108">
                  <a:extLst>
                    <a:ext uri="{9D8B030D-6E8A-4147-A177-3AD203B41FA5}">
                      <a16:colId xmlns:a16="http://schemas.microsoft.com/office/drawing/2014/main" val="98139657"/>
                    </a:ext>
                  </a:extLst>
                </a:gridCol>
                <a:gridCol w="885108">
                  <a:extLst>
                    <a:ext uri="{9D8B030D-6E8A-4147-A177-3AD203B41FA5}">
                      <a16:colId xmlns:a16="http://schemas.microsoft.com/office/drawing/2014/main" val="816060534"/>
                    </a:ext>
                  </a:extLst>
                </a:gridCol>
                <a:gridCol w="1247680">
                  <a:extLst>
                    <a:ext uri="{9D8B030D-6E8A-4147-A177-3AD203B41FA5}">
                      <a16:colId xmlns:a16="http://schemas.microsoft.com/office/drawing/2014/main" val="203794777"/>
                    </a:ext>
                  </a:extLst>
                </a:gridCol>
                <a:gridCol w="1289154">
                  <a:extLst>
                    <a:ext uri="{9D8B030D-6E8A-4147-A177-3AD203B41FA5}">
                      <a16:colId xmlns:a16="http://schemas.microsoft.com/office/drawing/2014/main" val="501854873"/>
                    </a:ext>
                  </a:extLst>
                </a:gridCol>
                <a:gridCol w="1210393">
                  <a:extLst>
                    <a:ext uri="{9D8B030D-6E8A-4147-A177-3AD203B41FA5}">
                      <a16:colId xmlns:a16="http://schemas.microsoft.com/office/drawing/2014/main" val="2091641745"/>
                    </a:ext>
                  </a:extLst>
                </a:gridCol>
                <a:gridCol w="1177871">
                  <a:extLst>
                    <a:ext uri="{9D8B030D-6E8A-4147-A177-3AD203B41FA5}">
                      <a16:colId xmlns:a16="http://schemas.microsoft.com/office/drawing/2014/main" val="890078299"/>
                    </a:ext>
                  </a:extLst>
                </a:gridCol>
                <a:gridCol w="573437">
                  <a:extLst>
                    <a:ext uri="{9D8B030D-6E8A-4147-A177-3AD203B41FA5}">
                      <a16:colId xmlns:a16="http://schemas.microsoft.com/office/drawing/2014/main" val="2261254730"/>
                    </a:ext>
                  </a:extLst>
                </a:gridCol>
                <a:gridCol w="697221">
                  <a:extLst>
                    <a:ext uri="{9D8B030D-6E8A-4147-A177-3AD203B41FA5}">
                      <a16:colId xmlns:a16="http://schemas.microsoft.com/office/drawing/2014/main" val="194393366"/>
                    </a:ext>
                  </a:extLst>
                </a:gridCol>
              </a:tblGrid>
              <a:tr h="778405">
                <a:tc>
                  <a:txBody>
                    <a:bodyPr/>
                    <a:lstStyle/>
                    <a:p>
                      <a:pPr algn="ctr"/>
                      <a:r>
                        <a:rPr kumimoji="1" lang="en-US" altLang="ja-JP" sz="1500" dirty="0"/>
                        <a:t>№</a:t>
                      </a:r>
                      <a:endParaRPr kumimoji="1" lang="ja-JP" altLang="en-US" sz="1500"/>
                    </a:p>
                  </a:txBody>
                  <a:tcPr anchor="ctr"/>
                </a:tc>
                <a:tc>
                  <a:txBody>
                    <a:bodyPr/>
                    <a:lstStyle/>
                    <a:p>
                      <a:pPr algn="ctr"/>
                      <a:r>
                        <a:rPr kumimoji="1" lang="ja-JP" altLang="en-US" sz="1500"/>
                        <a:t> 日程</a:t>
                      </a:r>
                    </a:p>
                  </a:txBody>
                  <a:tcPr anchor="ctr"/>
                </a:tc>
                <a:tc>
                  <a:txBody>
                    <a:bodyPr/>
                    <a:lstStyle/>
                    <a:p>
                      <a:pPr algn="ctr"/>
                      <a:r>
                        <a:rPr kumimoji="1" lang="en-US" altLang="ja-JP" sz="1500" dirty="0"/>
                        <a:t>Work</a:t>
                      </a:r>
                      <a:endParaRPr kumimoji="1" lang="ja-JP" altLang="en-US" sz="15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防災</a:t>
                      </a:r>
                      <a:endParaRPr kumimoji="1" lang="en-US" altLang="ja-JP" sz="15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講義</a:t>
                      </a:r>
                    </a:p>
                  </a:txBody>
                  <a:tcPr anchor="ctr"/>
                </a:tc>
                <a:tc>
                  <a:txBody>
                    <a:bodyPr/>
                    <a:lstStyle/>
                    <a:p>
                      <a:pPr algn="ctr"/>
                      <a:r>
                        <a:rPr kumimoji="1" lang="en-US" altLang="ja-JP" sz="1500" dirty="0"/>
                        <a:t>3SK</a:t>
                      </a:r>
                    </a:p>
                    <a:p>
                      <a:pPr algn="ctr"/>
                      <a:r>
                        <a:rPr kumimoji="1" lang="ja-JP" altLang="en-US" sz="1500"/>
                        <a:t>講義</a:t>
                      </a:r>
                    </a:p>
                  </a:txBody>
                  <a:tcPr anchor="ctr"/>
                </a:tc>
                <a:tc>
                  <a:txBody>
                    <a:bodyPr/>
                    <a:lstStyle/>
                    <a:p>
                      <a:pPr algn="ctr"/>
                      <a:r>
                        <a:rPr kumimoji="1" lang="en-US" altLang="ja-JP" sz="1500" dirty="0"/>
                        <a:t>3SK</a:t>
                      </a:r>
                      <a:endParaRPr kumimoji="1" lang="ja-JP" altLang="en-US" sz="1500"/>
                    </a:p>
                    <a:p>
                      <a:pPr algn="ctr"/>
                      <a:r>
                        <a:rPr kumimoji="1" lang="en-US" altLang="ja-JP" sz="1500" dirty="0"/>
                        <a:t>Zoom</a:t>
                      </a:r>
                      <a:r>
                        <a:rPr kumimoji="1" lang="ja-JP" altLang="en-US" sz="1500"/>
                        <a:t>巡回</a:t>
                      </a:r>
                    </a:p>
                  </a:txBody>
                  <a:tcPr anchor="ctr"/>
                </a:tc>
                <a:tc>
                  <a:txBody>
                    <a:bodyPr/>
                    <a:lstStyle/>
                    <a:p>
                      <a:pPr algn="ctr"/>
                      <a:r>
                        <a:rPr kumimoji="1" lang="ja-JP" altLang="en-US" sz="1500"/>
                        <a:t>生徒</a:t>
                      </a:r>
                      <a:endParaRPr kumimoji="1" lang="en-US" altLang="ja-JP" sz="1500" dirty="0"/>
                    </a:p>
                    <a:p>
                      <a:pPr algn="ctr"/>
                      <a:r>
                        <a:rPr kumimoji="1" lang="ja-JP" altLang="en-US" sz="1500"/>
                        <a:t>発表</a:t>
                      </a:r>
                    </a:p>
                  </a:txBody>
                  <a:tcPr anchor="ctr"/>
                </a:tc>
                <a:tc>
                  <a:txBody>
                    <a:bodyPr/>
                    <a:lstStyle/>
                    <a:p>
                      <a:pPr algn="ctr"/>
                      <a:r>
                        <a:rPr kumimoji="1" lang="ja-JP" altLang="en-US" sz="1500"/>
                        <a:t>表彰</a:t>
                      </a:r>
                    </a:p>
                  </a:txBody>
                  <a:tcPr anchor="ctr"/>
                </a:tc>
                <a:tc>
                  <a:txBody>
                    <a:bodyPr/>
                    <a:lstStyle/>
                    <a:p>
                      <a:pPr algn="ctr"/>
                      <a:r>
                        <a:rPr kumimoji="1" lang="ja-JP" altLang="en-US" sz="1500"/>
                        <a:t>総評</a:t>
                      </a:r>
                    </a:p>
                  </a:txBody>
                  <a:tcPr anchor="ctr"/>
                </a:tc>
                <a:extLst>
                  <a:ext uri="{0D108BD9-81ED-4DB2-BD59-A6C34878D82A}">
                    <a16:rowId xmlns:a16="http://schemas.microsoft.com/office/drawing/2014/main" val="3068560004"/>
                  </a:ext>
                </a:extLst>
              </a:tr>
              <a:tr h="610389">
                <a:tc>
                  <a:txBody>
                    <a:bodyPr/>
                    <a:lstStyle/>
                    <a:p>
                      <a:pPr algn="ctr"/>
                      <a:r>
                        <a:rPr kumimoji="1" lang="ja-JP" altLang="en-US" sz="1500"/>
                        <a:t>１時限</a:t>
                      </a:r>
                      <a:endParaRPr kumimoji="1" lang="en-US" altLang="ja-JP" sz="1500" dirty="0"/>
                    </a:p>
                    <a:p>
                      <a:pPr algn="ctr"/>
                      <a:endParaRPr kumimoji="1" lang="ja-JP" altLang="en-US" sz="1500"/>
                    </a:p>
                  </a:txBody>
                  <a:tcPr anchor="ctr"/>
                </a:tc>
                <a:tc>
                  <a:txBody>
                    <a:bodyPr/>
                    <a:lstStyle/>
                    <a:p>
                      <a:pPr algn="ctr"/>
                      <a:r>
                        <a:rPr kumimoji="1" lang="en-US" altLang="ja-JP" sz="1500" dirty="0"/>
                        <a:t>4/26</a:t>
                      </a:r>
                    </a:p>
                    <a:p>
                      <a:pPr algn="ctr"/>
                      <a:r>
                        <a:rPr kumimoji="1" lang="en-US" altLang="ja-JP" sz="1500" dirty="0"/>
                        <a:t>16:20</a:t>
                      </a:r>
                      <a:endParaRPr kumimoji="1" lang="ja-JP" altLang="en-US" sz="1500"/>
                    </a:p>
                  </a:txBody>
                  <a:tcPr anchor="ctr"/>
                </a:tc>
                <a:tc>
                  <a:txBody>
                    <a:bodyPr/>
                    <a:lstStyle/>
                    <a:p>
                      <a:pPr algn="ctr"/>
                      <a:endParaRPr kumimoji="1" lang="ja-JP" altLang="en-US" sz="1500"/>
                    </a:p>
                  </a:txBody>
                  <a:tcPr anchor="ctr"/>
                </a:tc>
                <a:tc>
                  <a:txBody>
                    <a:bodyPr/>
                    <a:lstStyle/>
                    <a:p>
                      <a:pPr algn="ctr"/>
                      <a:r>
                        <a:rPr kumimoji="1" lang="ja-JP" altLang="en-US" sz="1500"/>
                        <a:t>災害とは</a:t>
                      </a:r>
                      <a:endParaRPr kumimoji="1" lang="en-US" altLang="ja-JP" sz="1500" dirty="0"/>
                    </a:p>
                    <a:p>
                      <a:pPr algn="ctr"/>
                      <a:r>
                        <a:rPr kumimoji="1" lang="ja-JP" altLang="en-US" sz="1500"/>
                        <a:t>ハザード</a:t>
                      </a:r>
                      <a:endParaRPr kumimoji="1" lang="en-US" altLang="ja-JP" sz="1500" dirty="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extLst>
                  <a:ext uri="{0D108BD9-81ED-4DB2-BD59-A6C34878D82A}">
                    <a16:rowId xmlns:a16="http://schemas.microsoft.com/office/drawing/2014/main" val="3705554494"/>
                  </a:ext>
                </a:extLst>
              </a:tr>
              <a:tr h="61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２時限</a:t>
                      </a:r>
                    </a:p>
                    <a:p>
                      <a:pPr algn="ctr"/>
                      <a:endParaRPr kumimoji="1" lang="ja-JP" altLang="en-US" sz="1500"/>
                    </a:p>
                  </a:txBody>
                  <a:tcPr anchor="ctr"/>
                </a:tc>
                <a:tc>
                  <a:txBody>
                    <a:bodyPr/>
                    <a:lstStyle/>
                    <a:p>
                      <a:pPr algn="ctr"/>
                      <a:r>
                        <a:rPr kumimoji="1" lang="en-US" altLang="ja-JP" sz="1500" dirty="0"/>
                        <a:t>4/26</a:t>
                      </a:r>
                    </a:p>
                    <a:p>
                      <a:pPr algn="ctr"/>
                      <a:r>
                        <a:rPr kumimoji="1" lang="en-US" altLang="ja-JP" sz="1500" dirty="0"/>
                        <a:t>18:00</a:t>
                      </a: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r>
                        <a:rPr kumimoji="1" lang="ja-JP" altLang="en-US" sz="1500"/>
                        <a:t>整理・整頓</a:t>
                      </a:r>
                    </a:p>
                  </a:txBody>
                  <a:tcPr anchor="ctr"/>
                </a:tc>
                <a:tc>
                  <a:txBody>
                    <a:bodyPr/>
                    <a:lstStyle/>
                    <a:p>
                      <a:pPr algn="ctr"/>
                      <a:r>
                        <a:rPr kumimoji="1" lang="ja-JP" altLang="en-US" sz="1500"/>
                        <a:t>◉</a:t>
                      </a:r>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extLst>
                  <a:ext uri="{0D108BD9-81ED-4DB2-BD59-A6C34878D82A}">
                    <a16:rowId xmlns:a16="http://schemas.microsoft.com/office/drawing/2014/main" val="865378900"/>
                  </a:ext>
                </a:extLst>
              </a:tr>
              <a:tr h="61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３時限</a:t>
                      </a:r>
                    </a:p>
                    <a:p>
                      <a:pPr algn="ctr"/>
                      <a:endParaRPr kumimoji="1" lang="ja-JP" altLang="en-US" sz="1500"/>
                    </a:p>
                  </a:txBody>
                  <a:tcPr anchor="ctr"/>
                </a:tc>
                <a:tc>
                  <a:txBody>
                    <a:bodyPr/>
                    <a:lstStyle/>
                    <a:p>
                      <a:pPr algn="ctr"/>
                      <a:r>
                        <a:rPr kumimoji="1" lang="en-US" altLang="ja-JP" sz="1500" dirty="0">
                          <a:solidFill>
                            <a:srgbClr val="00B0F0"/>
                          </a:solidFill>
                        </a:rPr>
                        <a:t>5-6</a:t>
                      </a:r>
                      <a:r>
                        <a:rPr kumimoji="1" lang="ja-JP" altLang="en-US" sz="1500">
                          <a:solidFill>
                            <a:srgbClr val="00B0F0"/>
                          </a:solidFill>
                        </a:rPr>
                        <a:t>月</a:t>
                      </a:r>
                    </a:p>
                  </a:txBody>
                  <a:tcPr anchor="ctr"/>
                </a:tc>
                <a:tc>
                  <a:txBody>
                    <a:bodyPr/>
                    <a:lstStyle/>
                    <a:p>
                      <a:pPr algn="ctr"/>
                      <a:r>
                        <a:rPr kumimoji="1" lang="ja-JP" altLang="en-US" sz="1400"/>
                        <a:t>◉生徒</a:t>
                      </a:r>
                      <a:endParaRPr kumimoji="1" lang="en-US" altLang="ja-JP" sz="1400" dirty="0"/>
                    </a:p>
                    <a:p>
                      <a:pPr algn="ctr"/>
                      <a:r>
                        <a:rPr kumimoji="1" lang="ja-JP" altLang="en-US" sz="1400"/>
                        <a:t>活動</a:t>
                      </a:r>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extLst>
                  <a:ext uri="{0D108BD9-81ED-4DB2-BD59-A6C34878D82A}">
                    <a16:rowId xmlns:a16="http://schemas.microsoft.com/office/drawing/2014/main" val="954754755"/>
                  </a:ext>
                </a:extLst>
              </a:tr>
              <a:tr h="61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４時限</a:t>
                      </a:r>
                    </a:p>
                    <a:p>
                      <a:pPr algn="ctr"/>
                      <a:endParaRPr kumimoji="1" lang="ja-JP" altLang="en-US" sz="1500"/>
                    </a:p>
                  </a:txBody>
                  <a:tcPr anchor="ctr"/>
                </a:tc>
                <a:tc>
                  <a:txBody>
                    <a:bodyPr/>
                    <a:lstStyle/>
                    <a:p>
                      <a:pPr algn="ctr"/>
                      <a:r>
                        <a:rPr kumimoji="1" lang="en-US" altLang="ja-JP" sz="1500" dirty="0"/>
                        <a:t>6/14</a:t>
                      </a:r>
                    </a:p>
                    <a:p>
                      <a:pPr algn="ctr"/>
                      <a:r>
                        <a:rPr kumimoji="1" lang="en-US" altLang="ja-JP" sz="1500" dirty="0"/>
                        <a:t>16:20</a:t>
                      </a:r>
                      <a:endParaRPr kumimoji="1" lang="ja-JP" altLang="en-US" sz="1500"/>
                    </a:p>
                  </a:txBody>
                  <a:tcPr anchor="ctr"/>
                </a:tc>
                <a:tc>
                  <a:txBody>
                    <a:bodyPr/>
                    <a:lstStyle/>
                    <a:p>
                      <a:pPr algn="ctr"/>
                      <a:endParaRPr kumimoji="1" lang="ja-JP" altLang="en-US" sz="1400"/>
                    </a:p>
                  </a:txBody>
                  <a:tcPr anchor="ctr"/>
                </a:tc>
                <a:tc>
                  <a:txBody>
                    <a:bodyPr/>
                    <a:lstStyle/>
                    <a:p>
                      <a:pPr algn="ctr"/>
                      <a:r>
                        <a:rPr kumimoji="1" lang="ja-JP" altLang="en-US" sz="1500"/>
                        <a:t>机上訓練</a:t>
                      </a:r>
                      <a:endParaRPr kumimoji="1" lang="en-US" altLang="ja-JP" sz="1500" dirty="0"/>
                    </a:p>
                    <a:p>
                      <a:pPr algn="ctr"/>
                      <a:r>
                        <a:rPr kumimoji="1" lang="en-US" altLang="ja-JP" sz="1500" dirty="0"/>
                        <a:t>DIG</a:t>
                      </a: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◉中間</a:t>
                      </a:r>
                    </a:p>
                    <a:p>
                      <a:pPr algn="ctr"/>
                      <a:r>
                        <a:rPr kumimoji="1" lang="ja-JP" altLang="en-US" sz="1500"/>
                        <a:t>発表</a:t>
                      </a:r>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extLst>
                  <a:ext uri="{0D108BD9-81ED-4DB2-BD59-A6C34878D82A}">
                    <a16:rowId xmlns:a16="http://schemas.microsoft.com/office/drawing/2014/main" val="987347273"/>
                  </a:ext>
                </a:extLst>
              </a:tr>
              <a:tr h="61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５時限</a:t>
                      </a:r>
                    </a:p>
                    <a:p>
                      <a:pPr algn="ctr"/>
                      <a:endParaRPr kumimoji="1" lang="ja-JP" altLang="en-US" sz="1500"/>
                    </a:p>
                  </a:txBody>
                  <a:tcPr anchor="ctr"/>
                </a:tc>
                <a:tc>
                  <a:txBody>
                    <a:bodyPr/>
                    <a:lstStyle/>
                    <a:p>
                      <a:pPr algn="ctr"/>
                      <a:r>
                        <a:rPr kumimoji="1" lang="en-US" altLang="ja-JP" sz="1500" dirty="0"/>
                        <a:t>6/14</a:t>
                      </a:r>
                    </a:p>
                    <a:p>
                      <a:pPr algn="ctr"/>
                      <a:r>
                        <a:rPr kumimoji="1" lang="en-US" altLang="ja-JP" sz="1500" dirty="0"/>
                        <a:t>18:00</a:t>
                      </a:r>
                      <a:endParaRPr kumimoji="1" lang="ja-JP" altLang="en-US" sz="1500"/>
                    </a:p>
                  </a:txBody>
                  <a:tcPr anchor="ctr"/>
                </a:tc>
                <a:tc>
                  <a:txBody>
                    <a:bodyPr/>
                    <a:lstStyle/>
                    <a:p>
                      <a:pPr algn="ctr"/>
                      <a:r>
                        <a:rPr kumimoji="1" lang="ja-JP" altLang="en-US" sz="1400"/>
                        <a:t>授業内</a:t>
                      </a:r>
                      <a:r>
                        <a:rPr kumimoji="1" lang="en-US" altLang="ja-JP" sz="1400" dirty="0"/>
                        <a:t>meeting</a:t>
                      </a:r>
                      <a:endParaRPr kumimoji="1" lang="ja-JP" altLang="en-US" sz="1400"/>
                    </a:p>
                  </a:txBody>
                  <a:tcPr anchor="ctr"/>
                </a:tc>
                <a:tc>
                  <a:txBody>
                    <a:bodyPr/>
                    <a:lstStyle/>
                    <a:p>
                      <a:pPr algn="ctr"/>
                      <a:endParaRPr kumimoji="1" lang="ja-JP" altLang="en-US" sz="1500"/>
                    </a:p>
                  </a:txBody>
                  <a:tcPr anchor="ctr"/>
                </a:tc>
                <a:tc>
                  <a:txBody>
                    <a:bodyPr/>
                    <a:lstStyle/>
                    <a:p>
                      <a:pPr algn="ctr"/>
                      <a:r>
                        <a:rPr kumimoji="1" lang="ja-JP" altLang="en-US" sz="1500"/>
                        <a:t>訓練</a:t>
                      </a:r>
                      <a:endParaRPr kumimoji="1" lang="en-US" altLang="ja-JP" sz="1500" dirty="0"/>
                    </a:p>
                    <a:p>
                      <a:pPr algn="ctr"/>
                      <a:r>
                        <a:rPr kumimoji="1" lang="ja-JP" altLang="en-US" sz="1500"/>
                        <a:t>振返り</a:t>
                      </a:r>
                      <a:endParaRPr kumimoji="1" lang="en-US" altLang="ja-JP" sz="1500" dirty="0"/>
                    </a:p>
                  </a:txBody>
                  <a:tcPr anchor="ctr"/>
                </a:tc>
                <a:tc>
                  <a:txBody>
                    <a:bodyPr/>
                    <a:lstStyle/>
                    <a:p>
                      <a:pPr algn="ctr"/>
                      <a:r>
                        <a:rPr kumimoji="1" lang="ja-JP" altLang="en-US" sz="1500"/>
                        <a:t>◉</a:t>
                      </a:r>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extLst>
                  <a:ext uri="{0D108BD9-81ED-4DB2-BD59-A6C34878D82A}">
                    <a16:rowId xmlns:a16="http://schemas.microsoft.com/office/drawing/2014/main" val="4240524732"/>
                  </a:ext>
                </a:extLst>
              </a:tr>
              <a:tr h="61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６時限</a:t>
                      </a:r>
                    </a:p>
                    <a:p>
                      <a:pPr algn="ctr"/>
                      <a:endParaRPr kumimoji="1" lang="ja-JP" altLang="en-US" sz="1500"/>
                    </a:p>
                  </a:txBody>
                  <a:tcPr anchor="ctr"/>
                </a:tc>
                <a:tc>
                  <a:txBody>
                    <a:bodyPr/>
                    <a:lstStyle/>
                    <a:p>
                      <a:pPr algn="ctr"/>
                      <a:r>
                        <a:rPr kumimoji="1" lang="en-US" altLang="ja-JP" sz="1500" dirty="0">
                          <a:solidFill>
                            <a:srgbClr val="00B0F0"/>
                          </a:solidFill>
                        </a:rPr>
                        <a:t>6-7</a:t>
                      </a:r>
                      <a:r>
                        <a:rPr kumimoji="1" lang="ja-JP" altLang="en-US" sz="1500">
                          <a:solidFill>
                            <a:srgbClr val="00B0F0"/>
                          </a:solidFill>
                        </a:rPr>
                        <a:t>月</a:t>
                      </a:r>
                    </a:p>
                  </a:txBody>
                  <a:tcPr anchor="ctr"/>
                </a:tc>
                <a:tc>
                  <a:txBody>
                    <a:bodyPr/>
                    <a:lstStyle/>
                    <a:p>
                      <a:pPr algn="ctr"/>
                      <a:r>
                        <a:rPr kumimoji="1" lang="ja-JP" altLang="en-US" sz="1400"/>
                        <a:t>◉生徒</a:t>
                      </a:r>
                      <a:endParaRPr kumimoji="1" lang="en-US" altLang="ja-JP" sz="1400" dirty="0"/>
                    </a:p>
                    <a:p>
                      <a:pPr algn="ctr"/>
                      <a:r>
                        <a:rPr kumimoji="1" lang="ja-JP" altLang="en-US" sz="1400"/>
                        <a:t>活動</a:t>
                      </a:r>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extLst>
                  <a:ext uri="{0D108BD9-81ED-4DB2-BD59-A6C34878D82A}">
                    <a16:rowId xmlns:a16="http://schemas.microsoft.com/office/drawing/2014/main" val="3977503221"/>
                  </a:ext>
                </a:extLst>
              </a:tr>
              <a:tr h="61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７時限</a:t>
                      </a:r>
                    </a:p>
                    <a:p>
                      <a:pPr algn="ctr"/>
                      <a:endParaRPr kumimoji="1" lang="ja-JP" altLang="en-US" sz="1500"/>
                    </a:p>
                  </a:txBody>
                  <a:tcPr anchor="ctr"/>
                </a:tc>
                <a:tc>
                  <a:txBody>
                    <a:bodyPr/>
                    <a:lstStyle/>
                    <a:p>
                      <a:pPr algn="ctr"/>
                      <a:r>
                        <a:rPr kumimoji="1" lang="en-US" altLang="ja-JP" sz="1500" dirty="0"/>
                        <a:t>7/12</a:t>
                      </a:r>
                    </a:p>
                    <a:p>
                      <a:pPr algn="ctr"/>
                      <a:r>
                        <a:rPr kumimoji="1" lang="en-US" altLang="ja-JP" sz="1500" dirty="0"/>
                        <a:t>10:40</a:t>
                      </a:r>
                      <a:endParaRPr kumimoji="1" lang="ja-JP" altLang="en-US" sz="15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t>授業内</a:t>
                      </a:r>
                      <a:r>
                        <a:rPr kumimoji="1" lang="en-US" altLang="ja-JP" sz="1400" dirty="0"/>
                        <a:t>meeting</a:t>
                      </a:r>
                      <a:endParaRPr kumimoji="1" lang="ja-JP" altLang="en-US" sz="1400"/>
                    </a:p>
                  </a:txBody>
                  <a:tcPr anchor="ctr"/>
                </a:tc>
                <a:tc>
                  <a:txBody>
                    <a:bodyPr/>
                    <a:lstStyle/>
                    <a:p>
                      <a:pPr algn="ctr"/>
                      <a:r>
                        <a:rPr kumimoji="1" lang="ja-JP" altLang="en-US" sz="1500"/>
                        <a:t>避難所</a:t>
                      </a:r>
                      <a:endParaRPr kumimoji="1" lang="en-US" altLang="ja-JP" sz="1500" dirty="0"/>
                    </a:p>
                    <a:p>
                      <a:pPr algn="ctr"/>
                      <a:r>
                        <a:rPr kumimoji="1" lang="ja-JP" altLang="en-US" sz="1500"/>
                        <a:t>運営</a:t>
                      </a:r>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◉中間</a:t>
                      </a:r>
                      <a:endParaRPr kumimoji="1" lang="en-US" altLang="ja-JP" sz="15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発表</a:t>
                      </a:r>
                    </a:p>
                  </a:txBody>
                  <a:tcPr anchor="ctr"/>
                </a:tc>
                <a:tc>
                  <a:txBody>
                    <a:bodyPr/>
                    <a:lstStyle/>
                    <a:p>
                      <a:pPr algn="ctr"/>
                      <a:endParaRPr kumimoji="1" lang="ja-JP" altLang="en-US" sz="1500"/>
                    </a:p>
                  </a:txBody>
                  <a:tcPr anchor="ctr"/>
                </a:tc>
                <a:tc>
                  <a:txBody>
                    <a:bodyPr/>
                    <a:lstStyle/>
                    <a:p>
                      <a:pPr algn="ctr"/>
                      <a:endParaRPr kumimoji="1" lang="ja-JP" altLang="en-US" sz="1500"/>
                    </a:p>
                  </a:txBody>
                  <a:tcPr anchor="ctr"/>
                </a:tc>
                <a:extLst>
                  <a:ext uri="{0D108BD9-81ED-4DB2-BD59-A6C34878D82A}">
                    <a16:rowId xmlns:a16="http://schemas.microsoft.com/office/drawing/2014/main" val="703277534"/>
                  </a:ext>
                </a:extLst>
              </a:tr>
              <a:tr h="610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８時限</a:t>
                      </a:r>
                    </a:p>
                    <a:p>
                      <a:pPr algn="ctr"/>
                      <a:endParaRPr kumimoji="1" lang="ja-JP" altLang="en-US" sz="1500"/>
                    </a:p>
                  </a:txBody>
                  <a:tcPr anchor="ctr"/>
                </a:tc>
                <a:tc>
                  <a:txBody>
                    <a:bodyPr/>
                    <a:lstStyle/>
                    <a:p>
                      <a:pPr algn="ctr"/>
                      <a:r>
                        <a:rPr kumimoji="1" lang="en-US" altLang="ja-JP" sz="1500" dirty="0"/>
                        <a:t>7/19</a:t>
                      </a:r>
                    </a:p>
                    <a:p>
                      <a:pPr algn="ctr"/>
                      <a:r>
                        <a:rPr kumimoji="1" lang="en-US" altLang="ja-JP" sz="1500" dirty="0"/>
                        <a:t>10:40</a:t>
                      </a:r>
                      <a:endParaRPr kumimoji="1" lang="ja-JP" altLang="en-US" sz="1500"/>
                    </a:p>
                  </a:txBody>
                  <a:tcPr anchor="ctr"/>
                </a:tc>
                <a:tc>
                  <a:txBody>
                    <a:bodyPr/>
                    <a:lstStyle/>
                    <a:p>
                      <a:pPr algn="ctr"/>
                      <a:endParaRPr kumimoji="1" lang="ja-JP" altLang="en-US" sz="1500"/>
                    </a:p>
                  </a:txBody>
                  <a:tcPr anchor="ctr"/>
                </a:tc>
                <a:tc>
                  <a:txBody>
                    <a:bodyPr/>
                    <a:lstStyle/>
                    <a:p>
                      <a:pPr algn="ctr"/>
                      <a:r>
                        <a:rPr kumimoji="1" lang="ja-JP" altLang="en-US" sz="1500"/>
                        <a:t>災害復旧</a:t>
                      </a:r>
                      <a:endParaRPr kumimoji="1" lang="en-US" altLang="ja-JP" sz="1500" dirty="0"/>
                    </a:p>
                    <a:p>
                      <a:pPr algn="ctr"/>
                      <a:r>
                        <a:rPr kumimoji="1" lang="ja-JP" altLang="en-US" sz="1500"/>
                        <a:t>とは</a:t>
                      </a:r>
                    </a:p>
                  </a:txBody>
                  <a:tcPr anchor="ctr"/>
                </a:tc>
                <a:tc>
                  <a:txBody>
                    <a:bodyPr/>
                    <a:lstStyle/>
                    <a:p>
                      <a:pPr algn="ctr"/>
                      <a:r>
                        <a:rPr kumimoji="1" lang="ja-JP" altLang="en-US" sz="1500"/>
                        <a:t>継続するには</a:t>
                      </a:r>
                    </a:p>
                  </a:txBody>
                  <a:tcPr anchor="ctr"/>
                </a:tc>
                <a:tc>
                  <a:txBody>
                    <a:bodyPr/>
                    <a:lstStyle/>
                    <a:p>
                      <a:pPr algn="ctr"/>
                      <a:endParaRPr kumimoji="1" lang="ja-JP" altLang="en-US" sz="15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◉最終</a:t>
                      </a:r>
                      <a:endParaRPr kumimoji="1" lang="en-US" altLang="ja-JP" sz="15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発表</a:t>
                      </a:r>
                    </a:p>
                    <a:p>
                      <a:pPr algn="ctr"/>
                      <a:endParaRPr kumimoji="1" lang="ja-JP" altLang="en-US" sz="15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a:t>
                      </a:r>
                    </a:p>
                    <a:p>
                      <a:pPr algn="ctr"/>
                      <a:endParaRPr kumimoji="1" lang="ja-JP" altLang="en-US" sz="15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a:t>◉</a:t>
                      </a:r>
                    </a:p>
                    <a:p>
                      <a:pPr algn="ctr"/>
                      <a:endParaRPr kumimoji="1" lang="ja-JP" altLang="en-US" sz="1500"/>
                    </a:p>
                  </a:txBody>
                  <a:tcPr anchor="ctr"/>
                </a:tc>
                <a:extLst>
                  <a:ext uri="{0D108BD9-81ED-4DB2-BD59-A6C34878D82A}">
                    <a16:rowId xmlns:a16="http://schemas.microsoft.com/office/drawing/2014/main" val="911990146"/>
                  </a:ext>
                </a:extLst>
              </a:tr>
            </a:tbl>
          </a:graphicData>
        </a:graphic>
      </p:graphicFrame>
      <p:sp>
        <p:nvSpPr>
          <p:cNvPr id="4" name="右大かっこ 3">
            <a:extLst>
              <a:ext uri="{FF2B5EF4-FFF2-40B4-BE49-F238E27FC236}">
                <a16:creationId xmlns:a16="http://schemas.microsoft.com/office/drawing/2014/main" id="{B00066CD-3151-C44E-BF03-B5E136AF6B7E}"/>
              </a:ext>
            </a:extLst>
          </p:cNvPr>
          <p:cNvSpPr/>
          <p:nvPr/>
        </p:nvSpPr>
        <p:spPr>
          <a:xfrm>
            <a:off x="1937288" y="1797803"/>
            <a:ext cx="92990" cy="86790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右大かっこ 5">
            <a:extLst>
              <a:ext uri="{FF2B5EF4-FFF2-40B4-BE49-F238E27FC236}">
                <a16:creationId xmlns:a16="http://schemas.microsoft.com/office/drawing/2014/main" id="{604690F9-45AE-8249-A2F5-9154634E9B87}"/>
              </a:ext>
            </a:extLst>
          </p:cNvPr>
          <p:cNvSpPr/>
          <p:nvPr/>
        </p:nvSpPr>
        <p:spPr>
          <a:xfrm>
            <a:off x="1937288" y="3546529"/>
            <a:ext cx="92990" cy="86790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8440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53070" y="1678675"/>
            <a:ext cx="7408333" cy="4012440"/>
          </a:xfrm>
        </p:spPr>
        <p:txBody>
          <a:bodyPr>
            <a:noAutofit/>
          </a:bodyPr>
          <a:lstStyle/>
          <a:p>
            <a:pPr>
              <a:buClr>
                <a:srgbClr val="00B0F0"/>
              </a:buClr>
              <a:buFont typeface="Wingdings" pitchFamily="2" charset="2"/>
              <a:buChar char="l"/>
            </a:pPr>
            <a:r>
              <a:rPr lang="ja-JP" altLang="en-US" sz="6600" b="1">
                <a:ln w="1905"/>
                <a:solidFill>
                  <a:srgbClr val="0000FF"/>
                </a:solidFill>
                <a:effectLst>
                  <a:innerShdw blurRad="69850" dist="43180" dir="5400000">
                    <a:srgbClr val="000000">
                      <a:alpha val="65000"/>
                    </a:srgbClr>
                  </a:innerShdw>
                </a:effectLst>
              </a:rPr>
              <a:t>整理</a:t>
            </a:r>
            <a:r>
              <a:rPr lang="en-US" altLang="ja-JP" sz="6600" b="1" dirty="0">
                <a:ln w="1905"/>
                <a:solidFill>
                  <a:srgbClr val="0000FF"/>
                </a:solidFill>
                <a:effectLst>
                  <a:innerShdw blurRad="69850" dist="43180" dir="5400000">
                    <a:srgbClr val="000000">
                      <a:alpha val="65000"/>
                    </a:srgbClr>
                  </a:innerShdw>
                </a:effectLst>
              </a:rPr>
              <a:t> </a:t>
            </a:r>
            <a:r>
              <a:rPr lang="en-US" altLang="ja-JP" sz="6600" b="1" dirty="0" err="1">
                <a:ln w="1905"/>
                <a:solidFill>
                  <a:srgbClr val="0000FF"/>
                </a:solidFill>
                <a:effectLst>
                  <a:innerShdw blurRad="69850" dist="43180" dir="5400000">
                    <a:srgbClr val="000000">
                      <a:alpha val="65000"/>
                    </a:srgbClr>
                  </a:innerShdw>
                </a:effectLst>
              </a:rPr>
              <a:t>seiri</a:t>
            </a:r>
            <a:r>
              <a:rPr lang="ja-JP" altLang="en-US" sz="6600" b="1" dirty="0">
                <a:ln w="1905"/>
                <a:solidFill>
                  <a:srgbClr val="0000FF"/>
                </a:solidFill>
                <a:effectLst>
                  <a:innerShdw blurRad="69850" dist="43180" dir="5400000">
                    <a:srgbClr val="000000">
                      <a:alpha val="65000"/>
                    </a:srgbClr>
                  </a:innerShdw>
                </a:effectLst>
              </a:rPr>
              <a:t>　</a:t>
            </a:r>
            <a:endParaRPr lang="en-US" altLang="ja-JP" sz="66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ja-JP" altLang="en-US" sz="6600" b="1" dirty="0">
                <a:ln w="1905"/>
                <a:solidFill>
                  <a:srgbClr val="0000FF"/>
                </a:solidFill>
                <a:effectLst>
                  <a:innerShdw blurRad="69850" dist="43180" dir="5400000">
                    <a:srgbClr val="000000">
                      <a:alpha val="65000"/>
                    </a:srgbClr>
                  </a:innerShdw>
                </a:effectLst>
              </a:rPr>
              <a:t>整頓</a:t>
            </a:r>
            <a:r>
              <a:rPr lang="en-US" altLang="ja-JP" sz="6600" b="1" dirty="0">
                <a:ln w="1905"/>
                <a:solidFill>
                  <a:srgbClr val="0000FF"/>
                </a:solidFill>
                <a:effectLst>
                  <a:innerShdw blurRad="69850" dist="43180" dir="5400000">
                    <a:srgbClr val="000000">
                      <a:alpha val="65000"/>
                    </a:srgbClr>
                  </a:innerShdw>
                </a:effectLst>
              </a:rPr>
              <a:t> </a:t>
            </a:r>
            <a:r>
              <a:rPr lang="en-US" altLang="ja-JP" sz="6600" b="1" dirty="0" err="1">
                <a:ln w="1905"/>
                <a:solidFill>
                  <a:srgbClr val="0000FF"/>
                </a:solidFill>
                <a:effectLst>
                  <a:innerShdw blurRad="69850" dist="43180" dir="5400000">
                    <a:srgbClr val="000000">
                      <a:alpha val="65000"/>
                    </a:srgbClr>
                  </a:innerShdw>
                </a:effectLst>
              </a:rPr>
              <a:t>seiton</a:t>
            </a:r>
            <a:r>
              <a:rPr lang="ja-JP" altLang="en-US" sz="6600" b="1" dirty="0">
                <a:ln w="1905"/>
                <a:solidFill>
                  <a:srgbClr val="0000FF"/>
                </a:solidFill>
                <a:effectLst>
                  <a:innerShdw blurRad="69850" dist="43180" dir="5400000">
                    <a:srgbClr val="000000">
                      <a:alpha val="65000"/>
                    </a:srgbClr>
                  </a:innerShdw>
                </a:effectLst>
              </a:rPr>
              <a:t>　</a:t>
            </a:r>
            <a:endParaRPr lang="en-US" altLang="ja-JP" sz="66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ja-JP" altLang="en-US" sz="6600" b="1" dirty="0">
                <a:ln w="1905"/>
                <a:solidFill>
                  <a:srgbClr val="0000FF"/>
                </a:solidFill>
                <a:effectLst>
                  <a:innerShdw blurRad="69850" dist="43180" dir="5400000">
                    <a:srgbClr val="000000">
                      <a:alpha val="65000"/>
                    </a:srgbClr>
                  </a:innerShdw>
                </a:effectLst>
              </a:rPr>
              <a:t>清掃</a:t>
            </a:r>
            <a:r>
              <a:rPr lang="en-US" altLang="ja-JP" sz="6600" b="1" dirty="0">
                <a:ln w="1905"/>
                <a:solidFill>
                  <a:srgbClr val="0000FF"/>
                </a:solidFill>
                <a:effectLst>
                  <a:innerShdw blurRad="69850" dist="43180" dir="5400000">
                    <a:srgbClr val="000000">
                      <a:alpha val="65000"/>
                    </a:srgbClr>
                  </a:innerShdw>
                </a:effectLst>
              </a:rPr>
              <a:t> </a:t>
            </a:r>
            <a:r>
              <a:rPr lang="en-US" altLang="ja-JP" sz="6600" b="1" dirty="0" err="1">
                <a:ln w="1905"/>
                <a:solidFill>
                  <a:srgbClr val="0000FF"/>
                </a:solidFill>
                <a:effectLst>
                  <a:innerShdw blurRad="69850" dist="43180" dir="5400000">
                    <a:srgbClr val="000000">
                      <a:alpha val="65000"/>
                    </a:srgbClr>
                  </a:innerShdw>
                </a:effectLst>
              </a:rPr>
              <a:t>seisou</a:t>
            </a:r>
            <a:endParaRPr lang="en-US" altLang="ja-JP" sz="66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ja-JP" altLang="en-US" sz="6600" b="1">
                <a:ln w="1905"/>
                <a:solidFill>
                  <a:srgbClr val="0000FF"/>
                </a:solidFill>
                <a:effectLst>
                  <a:innerShdw blurRad="69850" dist="43180" dir="5400000">
                    <a:srgbClr val="000000">
                      <a:alpha val="65000"/>
                    </a:srgbClr>
                  </a:innerShdw>
                </a:effectLst>
              </a:rPr>
              <a:t>危機</a:t>
            </a:r>
            <a:r>
              <a:rPr lang="en-US" altLang="ja-JP" sz="6600" b="1" dirty="0">
                <a:ln w="1905"/>
                <a:solidFill>
                  <a:srgbClr val="0000FF"/>
                </a:solidFill>
                <a:effectLst>
                  <a:innerShdw blurRad="69850" dist="43180" dir="5400000">
                    <a:srgbClr val="000000">
                      <a:alpha val="65000"/>
                    </a:srgbClr>
                  </a:innerShdw>
                </a:effectLst>
              </a:rPr>
              <a:t> </a:t>
            </a:r>
            <a:r>
              <a:rPr lang="en-US" altLang="ja-JP" sz="6600" b="1" dirty="0" err="1">
                <a:ln w="1905"/>
                <a:solidFill>
                  <a:srgbClr val="0000FF"/>
                </a:solidFill>
                <a:effectLst>
                  <a:innerShdw blurRad="69850" dist="43180" dir="5400000">
                    <a:srgbClr val="000000">
                      <a:alpha val="65000"/>
                    </a:srgbClr>
                  </a:innerShdw>
                </a:effectLst>
              </a:rPr>
              <a:t>kikikanri</a:t>
            </a:r>
            <a:endParaRPr lang="en-US" altLang="ja-JP" sz="6600" b="1" dirty="0">
              <a:ln w="1905"/>
              <a:solidFill>
                <a:srgbClr val="0000FF"/>
              </a:solidFill>
              <a:effectLst>
                <a:innerShdw blurRad="69850" dist="43180" dir="5400000">
                  <a:srgbClr val="000000">
                    <a:alpha val="65000"/>
                  </a:srgbClr>
                </a:innerShdw>
              </a:effectLst>
            </a:endParaRPr>
          </a:p>
        </p:txBody>
      </p:sp>
      <p:sp>
        <p:nvSpPr>
          <p:cNvPr id="3" name="正方形/長方形 2">
            <a:extLst>
              <a:ext uri="{FF2B5EF4-FFF2-40B4-BE49-F238E27FC236}">
                <a16:creationId xmlns:a16="http://schemas.microsoft.com/office/drawing/2014/main" id="{C42C19CA-520C-F641-803F-1468EE3B6484}"/>
              </a:ext>
            </a:extLst>
          </p:cNvPr>
          <p:cNvSpPr/>
          <p:nvPr/>
        </p:nvSpPr>
        <p:spPr>
          <a:xfrm>
            <a:off x="1791141" y="200883"/>
            <a:ext cx="6596678" cy="1323439"/>
          </a:xfrm>
          <a:prstGeom prst="rect">
            <a:avLst/>
          </a:prstGeom>
          <a:ln>
            <a:solidFill>
              <a:srgbClr val="00B0F0"/>
            </a:solidFill>
          </a:ln>
        </p:spPr>
        <p:txBody>
          <a:bodyPr wrap="none">
            <a:spAutoFit/>
          </a:bodyPr>
          <a:lstStyle/>
          <a:p>
            <a:pPr algn="ctr"/>
            <a:r>
              <a:rPr lang="ja-JP" altLang="en-US" sz="8000"/>
              <a:t>３ＳＫ</a:t>
            </a:r>
            <a:r>
              <a:rPr lang="en-US" altLang="ja-JP" sz="8000" dirty="0"/>
              <a:t> </a:t>
            </a:r>
            <a:r>
              <a:rPr lang="ja-JP" altLang="en-US" sz="8000"/>
              <a:t>とは、</a:t>
            </a:r>
            <a:endParaRPr lang="en-US" altLang="ja-JP" sz="8000" dirty="0"/>
          </a:p>
        </p:txBody>
      </p:sp>
      <p:pic>
        <p:nvPicPr>
          <p:cNvPr id="6" name="図 5">
            <a:extLst>
              <a:ext uri="{FF2B5EF4-FFF2-40B4-BE49-F238E27FC236}">
                <a16:creationId xmlns:a16="http://schemas.microsoft.com/office/drawing/2014/main" id="{771A63B8-BD23-3A4F-8C16-A0AF324D825D}"/>
              </a:ext>
            </a:extLst>
          </p:cNvPr>
          <p:cNvPicPr>
            <a:picLocks noChangeAspect="1"/>
          </p:cNvPicPr>
          <p:nvPr/>
        </p:nvPicPr>
        <p:blipFill>
          <a:blip r:embed="rId2"/>
          <a:stretch>
            <a:fillRect/>
          </a:stretch>
        </p:blipFill>
        <p:spPr>
          <a:xfrm>
            <a:off x="7899831" y="1654180"/>
            <a:ext cx="1805197" cy="1894123"/>
          </a:xfrm>
          <a:prstGeom prst="rect">
            <a:avLst/>
          </a:prstGeom>
        </p:spPr>
      </p:pic>
      <p:sp>
        <p:nvSpPr>
          <p:cNvPr id="4" name="正方形/長方形 3">
            <a:extLst>
              <a:ext uri="{FF2B5EF4-FFF2-40B4-BE49-F238E27FC236}">
                <a16:creationId xmlns:a16="http://schemas.microsoft.com/office/drawing/2014/main" id="{C1AC93B7-EC2D-B54B-904D-940062E86DB4}"/>
              </a:ext>
            </a:extLst>
          </p:cNvPr>
          <p:cNvSpPr/>
          <p:nvPr/>
        </p:nvSpPr>
        <p:spPr>
          <a:xfrm>
            <a:off x="7876573" y="3513797"/>
            <a:ext cx="1569660" cy="1754326"/>
          </a:xfrm>
          <a:prstGeom prst="rect">
            <a:avLst/>
          </a:prstGeom>
          <a:ln>
            <a:solidFill>
              <a:srgbClr val="00B0F0"/>
            </a:solidFill>
          </a:ln>
          <a:effectLst>
            <a:outerShdw blurRad="50800" dist="38100" dir="2700000" algn="tl" rotWithShape="0">
              <a:prstClr val="black">
                <a:alpha val="40000"/>
              </a:prstClr>
            </a:outerShdw>
          </a:effectLst>
        </p:spPr>
        <p:txBody>
          <a:bodyPr wrap="none">
            <a:spAutoFit/>
          </a:bodyPr>
          <a:lstStyle/>
          <a:p>
            <a:pPr algn="ctr"/>
            <a:r>
              <a:rPr lang="ja-JP" altLang="en-US" sz="5400"/>
              <a:t>継続</a:t>
            </a:r>
            <a:endParaRPr lang="en-US" altLang="ja-JP" sz="5400" dirty="0"/>
          </a:p>
          <a:p>
            <a:pPr algn="ctr"/>
            <a:r>
              <a:rPr lang="ja-JP" altLang="en-US" sz="5400"/>
              <a:t>活動</a:t>
            </a:r>
            <a:endParaRPr lang="en-US" altLang="ja-JP" sz="5400" dirty="0"/>
          </a:p>
        </p:txBody>
      </p:sp>
    </p:spTree>
    <p:extLst>
      <p:ext uri="{BB962C8B-B14F-4D97-AF65-F5344CB8AC3E}">
        <p14:creationId xmlns:p14="http://schemas.microsoft.com/office/powerpoint/2010/main" val="38572259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7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7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7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7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7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7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7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40964" y="1678675"/>
            <a:ext cx="8320440" cy="4012440"/>
          </a:xfrm>
        </p:spPr>
        <p:txBody>
          <a:bodyPr>
            <a:noAutofit/>
          </a:bodyPr>
          <a:lstStyle/>
          <a:p>
            <a:pPr>
              <a:buClr>
                <a:srgbClr val="00B0F0"/>
              </a:buClr>
              <a:buFont typeface="Wingdings" pitchFamily="2" charset="2"/>
              <a:buChar char="l"/>
            </a:pPr>
            <a:r>
              <a:rPr lang="en-US" altLang="ja-JP" sz="6000" b="1" dirty="0">
                <a:ln w="1905"/>
                <a:solidFill>
                  <a:srgbClr val="0000FF"/>
                </a:solidFill>
                <a:effectLst>
                  <a:innerShdw blurRad="69850" dist="43180" dir="5400000">
                    <a:srgbClr val="000000">
                      <a:alpha val="65000"/>
                    </a:srgbClr>
                  </a:innerShdw>
                </a:effectLst>
              </a:rPr>
              <a:t>s</a:t>
            </a:r>
            <a:r>
              <a:rPr lang="ja-JP" altLang="en-US" sz="6000" b="1">
                <a:ln w="1905"/>
                <a:solidFill>
                  <a:srgbClr val="0000FF"/>
                </a:solidFill>
                <a:effectLst>
                  <a:innerShdw blurRad="69850" dist="43180" dir="5400000">
                    <a:srgbClr val="000000">
                      <a:alpha val="65000"/>
                    </a:srgbClr>
                  </a:innerShdw>
                </a:effectLst>
              </a:rPr>
              <a:t>指摘</a:t>
            </a:r>
            <a:r>
              <a:rPr lang="ja-JP" altLang="en-US" sz="3600" b="1">
                <a:ln w="1905"/>
                <a:solidFill>
                  <a:schemeClr val="accent6"/>
                </a:solidFill>
                <a:effectLst>
                  <a:innerShdw blurRad="69850" dist="43180" dir="5400000">
                    <a:srgbClr val="000000">
                      <a:alpha val="65000"/>
                    </a:srgbClr>
                  </a:innerShdw>
                </a:effectLst>
              </a:rPr>
              <a:t>箇所を</a:t>
            </a:r>
            <a:r>
              <a:rPr lang="ja-JP" altLang="en-US" sz="6000" b="1" dirty="0">
                <a:ln w="1905"/>
                <a:solidFill>
                  <a:srgbClr val="0000FF"/>
                </a:solidFill>
                <a:effectLst>
                  <a:innerShdw blurRad="69850" dist="43180" dir="5400000">
                    <a:srgbClr val="000000">
                      <a:alpha val="65000"/>
                    </a:srgbClr>
                  </a:innerShdw>
                </a:effectLst>
              </a:rPr>
              <a:t>　</a:t>
            </a:r>
            <a:endParaRPr lang="en-US" altLang="ja-JP" sz="60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en-US" altLang="ja-JP" sz="6000" b="1" dirty="0">
                <a:ln w="1905"/>
                <a:solidFill>
                  <a:srgbClr val="0000FF"/>
                </a:solidFill>
                <a:effectLst>
                  <a:innerShdw blurRad="69850" dist="43180" dir="5400000">
                    <a:srgbClr val="000000">
                      <a:alpha val="65000"/>
                    </a:srgbClr>
                  </a:innerShdw>
                </a:effectLst>
              </a:rPr>
              <a:t>s</a:t>
            </a:r>
            <a:r>
              <a:rPr lang="ja-JP" altLang="en-US" sz="6000" b="1">
                <a:ln w="1905"/>
                <a:solidFill>
                  <a:srgbClr val="0000FF"/>
                </a:solidFill>
                <a:effectLst>
                  <a:innerShdw blurRad="69850" dist="43180" dir="5400000">
                    <a:srgbClr val="000000">
                      <a:alpha val="65000"/>
                    </a:srgbClr>
                  </a:innerShdw>
                </a:effectLst>
              </a:rPr>
              <a:t>探</a:t>
            </a:r>
            <a:r>
              <a:rPr lang="ja-JP" altLang="en-US" sz="3600" b="1">
                <a:ln w="1905"/>
                <a:solidFill>
                  <a:schemeClr val="accent6"/>
                </a:solidFill>
                <a:effectLst>
                  <a:innerShdw blurRad="69850" dist="43180" dir="5400000">
                    <a:srgbClr val="000000">
                      <a:alpha val="65000"/>
                    </a:srgbClr>
                  </a:innerShdw>
                </a:effectLst>
              </a:rPr>
              <a:t>して</a:t>
            </a:r>
            <a:r>
              <a:rPr lang="ja-JP" altLang="en-US" sz="6000" b="1" dirty="0">
                <a:ln w="1905"/>
                <a:solidFill>
                  <a:srgbClr val="0000FF"/>
                </a:solidFill>
                <a:effectLst>
                  <a:innerShdw blurRad="69850" dist="43180" dir="5400000">
                    <a:srgbClr val="000000">
                      <a:alpha val="65000"/>
                    </a:srgbClr>
                  </a:innerShdw>
                </a:effectLst>
              </a:rPr>
              <a:t>　</a:t>
            </a:r>
            <a:endParaRPr lang="en-US" altLang="ja-JP" sz="60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en-US" altLang="ja-JP" sz="6000" b="1" dirty="0">
                <a:ln w="1905"/>
                <a:solidFill>
                  <a:srgbClr val="0000FF"/>
                </a:solidFill>
                <a:effectLst>
                  <a:innerShdw blurRad="69850" dist="43180" dir="5400000">
                    <a:srgbClr val="000000">
                      <a:alpha val="65000"/>
                    </a:srgbClr>
                  </a:innerShdw>
                </a:effectLst>
              </a:rPr>
              <a:t>s</a:t>
            </a:r>
            <a:r>
              <a:rPr lang="ja-JP" altLang="en-US" sz="6000" b="1">
                <a:ln w="1905"/>
                <a:solidFill>
                  <a:srgbClr val="0000FF"/>
                </a:solidFill>
                <a:effectLst>
                  <a:innerShdw blurRad="69850" dist="43180" dir="5400000">
                    <a:srgbClr val="000000">
                      <a:alpha val="65000"/>
                    </a:srgbClr>
                  </a:innerShdw>
                </a:effectLst>
              </a:rPr>
              <a:t>写真</a:t>
            </a:r>
            <a:r>
              <a:rPr lang="ja-JP" altLang="en-US" sz="3600" b="1">
                <a:ln w="1905"/>
                <a:solidFill>
                  <a:schemeClr val="accent6"/>
                </a:solidFill>
                <a:effectLst>
                  <a:innerShdw blurRad="69850" dist="43180" dir="5400000">
                    <a:srgbClr val="000000">
                      <a:alpha val="65000"/>
                    </a:srgbClr>
                  </a:innerShdw>
                </a:effectLst>
              </a:rPr>
              <a:t>撮影</a:t>
            </a:r>
            <a:endParaRPr lang="en-US" altLang="ja-JP" sz="3600" b="1" dirty="0">
              <a:ln w="1905"/>
              <a:solidFill>
                <a:schemeClr val="accent6"/>
              </a:solidFill>
              <a:effectLst>
                <a:innerShdw blurRad="69850" dist="43180" dir="5400000">
                  <a:srgbClr val="000000">
                    <a:alpha val="65000"/>
                  </a:srgbClr>
                </a:innerShdw>
              </a:effectLst>
            </a:endParaRPr>
          </a:p>
          <a:p>
            <a:pPr>
              <a:buClr>
                <a:srgbClr val="00B0F0"/>
              </a:buClr>
              <a:buFont typeface="Wingdings" pitchFamily="2" charset="2"/>
              <a:buChar char="l"/>
            </a:pPr>
            <a:r>
              <a:rPr lang="en-US" altLang="ja-JP" sz="6000" b="1" dirty="0">
                <a:ln w="1905"/>
                <a:solidFill>
                  <a:srgbClr val="0000FF"/>
                </a:solidFill>
                <a:effectLst>
                  <a:innerShdw blurRad="69850" dist="43180" dir="5400000">
                    <a:srgbClr val="000000">
                      <a:alpha val="65000"/>
                    </a:srgbClr>
                  </a:innerShdw>
                </a:effectLst>
              </a:rPr>
              <a:t>k</a:t>
            </a:r>
            <a:r>
              <a:rPr lang="ja-JP" altLang="en-US" sz="6000" b="1">
                <a:ln w="1905"/>
                <a:solidFill>
                  <a:srgbClr val="0000FF"/>
                </a:solidFill>
                <a:effectLst>
                  <a:innerShdw blurRad="69850" dist="43180" dir="5400000">
                    <a:srgbClr val="000000">
                      <a:alpha val="65000"/>
                    </a:srgbClr>
                  </a:innerShdw>
                </a:effectLst>
              </a:rPr>
              <a:t>改善</a:t>
            </a:r>
            <a:r>
              <a:rPr lang="ja-JP" altLang="en-US" sz="3600" b="1">
                <a:ln w="1905"/>
                <a:solidFill>
                  <a:schemeClr val="accent6"/>
                </a:solidFill>
                <a:effectLst>
                  <a:innerShdw blurRad="69850" dist="43180" dir="5400000">
                    <a:srgbClr val="000000">
                      <a:alpha val="65000"/>
                    </a:srgbClr>
                  </a:innerShdw>
                </a:effectLst>
              </a:rPr>
              <a:t>する</a:t>
            </a:r>
            <a:endParaRPr lang="en-US" altLang="ja-JP" sz="3600" b="1" dirty="0">
              <a:ln w="1905"/>
              <a:solidFill>
                <a:schemeClr val="accent6"/>
              </a:solidFill>
              <a:effectLst>
                <a:innerShdw blurRad="69850" dist="43180" dir="5400000">
                  <a:srgbClr val="000000">
                    <a:alpha val="65000"/>
                  </a:srgbClr>
                </a:innerShdw>
              </a:effectLst>
            </a:endParaRPr>
          </a:p>
        </p:txBody>
      </p:sp>
      <p:sp>
        <p:nvSpPr>
          <p:cNvPr id="3" name="正方形/長方形 2">
            <a:extLst>
              <a:ext uri="{FF2B5EF4-FFF2-40B4-BE49-F238E27FC236}">
                <a16:creationId xmlns:a16="http://schemas.microsoft.com/office/drawing/2014/main" id="{C42C19CA-520C-F641-803F-1468EE3B6484}"/>
              </a:ext>
            </a:extLst>
          </p:cNvPr>
          <p:cNvSpPr/>
          <p:nvPr/>
        </p:nvSpPr>
        <p:spPr>
          <a:xfrm>
            <a:off x="1438482" y="200883"/>
            <a:ext cx="7301999" cy="1015663"/>
          </a:xfrm>
          <a:prstGeom prst="rect">
            <a:avLst/>
          </a:prstGeom>
          <a:ln>
            <a:solidFill>
              <a:srgbClr val="00B0F0"/>
            </a:solidFill>
          </a:ln>
        </p:spPr>
        <p:txBody>
          <a:bodyPr wrap="none">
            <a:spAutoFit/>
          </a:bodyPr>
          <a:lstStyle/>
          <a:p>
            <a:pPr algn="ctr"/>
            <a:r>
              <a:rPr lang="ja-JP" altLang="en-US" sz="6000"/>
              <a:t>実行の３ＳＫ</a:t>
            </a:r>
            <a:r>
              <a:rPr lang="en-US" altLang="ja-JP" sz="6000" dirty="0"/>
              <a:t> </a:t>
            </a:r>
            <a:r>
              <a:rPr lang="ja-JP" altLang="en-US" sz="6000"/>
              <a:t>とは、</a:t>
            </a:r>
            <a:endParaRPr lang="en-US" altLang="ja-JP" sz="6000" dirty="0"/>
          </a:p>
        </p:txBody>
      </p:sp>
      <p:sp>
        <p:nvSpPr>
          <p:cNvPr id="7" name="テキスト ボックス 6">
            <a:extLst>
              <a:ext uri="{FF2B5EF4-FFF2-40B4-BE49-F238E27FC236}">
                <a16:creationId xmlns:a16="http://schemas.microsoft.com/office/drawing/2014/main" id="{26E717F4-A35D-F941-9E2D-974A5DA38F84}"/>
              </a:ext>
            </a:extLst>
          </p:cNvPr>
          <p:cNvSpPr txBox="1"/>
          <p:nvPr/>
        </p:nvSpPr>
        <p:spPr>
          <a:xfrm>
            <a:off x="4751543" y="1856538"/>
            <a:ext cx="4697392" cy="1077218"/>
          </a:xfrm>
          <a:prstGeom prst="rect">
            <a:avLst/>
          </a:prstGeom>
          <a:noFill/>
          <a:ln>
            <a:solidFill>
              <a:schemeClr val="tx1"/>
            </a:solidFill>
          </a:ln>
        </p:spPr>
        <p:txBody>
          <a:bodyPr wrap="square" rtlCol="0">
            <a:spAutoFit/>
          </a:bodyPr>
          <a:lstStyle/>
          <a:p>
            <a:pPr algn="ctr"/>
            <a:r>
              <a:rPr lang="ja-JP" altLang="en-US" sz="3200">
                <a:latin typeface="Hiragino Maru Gothic ProN W4" panose="020F0400000000000000" pitchFamily="34" charset="-128"/>
                <a:ea typeface="Hiragino Maru Gothic ProN W4" panose="020F0400000000000000" pitchFamily="34" charset="-128"/>
              </a:rPr>
              <a:t>指摘箇所を探して</a:t>
            </a:r>
            <a:endParaRPr lang="en-US" altLang="ja-JP" sz="3200" dirty="0">
              <a:latin typeface="Hiragino Maru Gothic ProN W4" panose="020F0400000000000000" pitchFamily="34" charset="-128"/>
              <a:ea typeface="Hiragino Maru Gothic ProN W4" panose="020F0400000000000000" pitchFamily="34" charset="-128"/>
            </a:endParaRPr>
          </a:p>
          <a:p>
            <a:pPr algn="ctr"/>
            <a:r>
              <a:rPr lang="ja-JP" altLang="en-US" sz="3200">
                <a:latin typeface="Hiragino Maru Gothic ProN W4" panose="020F0400000000000000" pitchFamily="34" charset="-128"/>
                <a:ea typeface="Hiragino Maru Gothic ProN W4" panose="020F0400000000000000" pitchFamily="34" charset="-128"/>
              </a:rPr>
              <a:t>写真に撮り改善活動</a:t>
            </a:r>
            <a:endParaRPr kumimoji="1" lang="ja-JP" altLang="en-US" sz="3200">
              <a:latin typeface="Hiragino Maru Gothic ProN W4" panose="020F0400000000000000" pitchFamily="34" charset="-128"/>
              <a:ea typeface="Hiragino Maru Gothic ProN W4" panose="020F0400000000000000" pitchFamily="34" charset="-128"/>
            </a:endParaRPr>
          </a:p>
        </p:txBody>
      </p:sp>
      <p:pic>
        <p:nvPicPr>
          <p:cNvPr id="6" name="図 5">
            <a:extLst>
              <a:ext uri="{FF2B5EF4-FFF2-40B4-BE49-F238E27FC236}">
                <a16:creationId xmlns:a16="http://schemas.microsoft.com/office/drawing/2014/main" id="{4A85F832-FDD7-6848-8D72-6B5120B6C796}"/>
              </a:ext>
            </a:extLst>
          </p:cNvPr>
          <p:cNvPicPr>
            <a:picLocks noChangeAspect="1"/>
          </p:cNvPicPr>
          <p:nvPr/>
        </p:nvPicPr>
        <p:blipFill>
          <a:blip r:embed="rId2"/>
          <a:stretch>
            <a:fillRect/>
          </a:stretch>
        </p:blipFill>
        <p:spPr>
          <a:xfrm>
            <a:off x="3803775" y="3223195"/>
            <a:ext cx="2904642" cy="2178481"/>
          </a:xfrm>
          <a:prstGeom prst="rect">
            <a:avLst/>
          </a:prstGeom>
          <a:ln>
            <a:noFill/>
          </a:ln>
          <a:effectLst>
            <a:outerShdw blurRad="292100" dist="139700" dir="2700000" algn="tl" rotWithShape="0">
              <a:srgbClr val="333333">
                <a:alpha val="65000"/>
              </a:srgbClr>
            </a:outerShdw>
          </a:effectLst>
        </p:spPr>
      </p:pic>
      <p:pic>
        <p:nvPicPr>
          <p:cNvPr id="9" name="図 8">
            <a:extLst>
              <a:ext uri="{FF2B5EF4-FFF2-40B4-BE49-F238E27FC236}">
                <a16:creationId xmlns:a16="http://schemas.microsoft.com/office/drawing/2014/main" id="{71077BE6-38B8-1D4A-9491-67D2ED95F9BE}"/>
              </a:ext>
            </a:extLst>
          </p:cNvPr>
          <p:cNvPicPr>
            <a:picLocks noChangeAspect="1"/>
          </p:cNvPicPr>
          <p:nvPr/>
        </p:nvPicPr>
        <p:blipFill>
          <a:blip r:embed="rId3"/>
          <a:stretch>
            <a:fillRect/>
          </a:stretch>
        </p:blipFill>
        <p:spPr>
          <a:xfrm>
            <a:off x="6918703" y="3223195"/>
            <a:ext cx="2904641" cy="2178481"/>
          </a:xfrm>
          <a:prstGeom prst="rect">
            <a:avLst/>
          </a:prstGeom>
          <a:ln>
            <a:noFill/>
          </a:ln>
          <a:effectLst>
            <a:outerShdw blurRad="292100" dist="139700" dir="2700000" algn="tl" rotWithShape="0">
              <a:srgbClr val="333333">
                <a:alpha val="65000"/>
              </a:srgbClr>
            </a:outerShdw>
          </a:effectLst>
        </p:spPr>
      </p:pic>
      <p:sp>
        <p:nvSpPr>
          <p:cNvPr id="10" name="右矢印 9">
            <a:extLst>
              <a:ext uri="{FF2B5EF4-FFF2-40B4-BE49-F238E27FC236}">
                <a16:creationId xmlns:a16="http://schemas.microsoft.com/office/drawing/2014/main" id="{7AC547E1-43AE-F148-9BDB-C295DC795618}"/>
              </a:ext>
            </a:extLst>
          </p:cNvPr>
          <p:cNvSpPr/>
          <p:nvPr/>
        </p:nvSpPr>
        <p:spPr>
          <a:xfrm>
            <a:off x="6602278" y="3952068"/>
            <a:ext cx="666427" cy="650929"/>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78826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7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7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7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7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7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7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7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253070" y="1678675"/>
            <a:ext cx="7408333" cy="4012440"/>
          </a:xfrm>
        </p:spPr>
        <p:txBody>
          <a:bodyPr>
            <a:noAutofit/>
          </a:bodyPr>
          <a:lstStyle/>
          <a:p>
            <a:pPr>
              <a:buClr>
                <a:srgbClr val="00B0F0"/>
              </a:buClr>
              <a:buFont typeface="Wingdings" pitchFamily="2" charset="2"/>
              <a:buChar char="l"/>
            </a:pPr>
            <a:r>
              <a:rPr lang="en-US" altLang="ja-JP" sz="6600" b="1" dirty="0">
                <a:ln w="1905"/>
                <a:solidFill>
                  <a:srgbClr val="0000FF"/>
                </a:solidFill>
                <a:effectLst>
                  <a:innerShdw blurRad="69850" dist="43180" dir="5400000">
                    <a:srgbClr val="000000">
                      <a:alpha val="65000"/>
                    </a:srgbClr>
                  </a:innerShdw>
                </a:effectLst>
              </a:rPr>
              <a:t>s</a:t>
            </a:r>
            <a:r>
              <a:rPr lang="ja-JP" altLang="en-US" sz="6600" b="1">
                <a:ln w="1905"/>
                <a:solidFill>
                  <a:srgbClr val="0000FF"/>
                </a:solidFill>
                <a:effectLst>
                  <a:innerShdw blurRad="69850" dist="43180" dir="5400000">
                    <a:srgbClr val="000000">
                      <a:alpha val="65000"/>
                    </a:srgbClr>
                  </a:innerShdw>
                </a:effectLst>
              </a:rPr>
              <a:t>スマイル</a:t>
            </a:r>
            <a:r>
              <a:rPr lang="ja-JP" altLang="en-US" sz="6600" b="1" dirty="0">
                <a:ln w="1905"/>
                <a:solidFill>
                  <a:srgbClr val="0000FF"/>
                </a:solidFill>
                <a:effectLst>
                  <a:innerShdw blurRad="69850" dist="43180" dir="5400000">
                    <a:srgbClr val="000000">
                      <a:alpha val="65000"/>
                    </a:srgbClr>
                  </a:innerShdw>
                </a:effectLst>
              </a:rPr>
              <a:t>　</a:t>
            </a:r>
            <a:endParaRPr lang="en-US" altLang="ja-JP" sz="66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en-US" altLang="ja-JP" sz="6600" b="1" dirty="0">
                <a:ln w="1905"/>
                <a:solidFill>
                  <a:srgbClr val="0000FF"/>
                </a:solidFill>
                <a:effectLst>
                  <a:innerShdw blurRad="69850" dist="43180" dir="5400000">
                    <a:srgbClr val="000000">
                      <a:alpha val="65000"/>
                    </a:srgbClr>
                  </a:innerShdw>
                </a:effectLst>
              </a:rPr>
              <a:t>s</a:t>
            </a:r>
            <a:r>
              <a:rPr lang="ja-JP" altLang="en-US" sz="6600" b="1">
                <a:ln w="1905"/>
                <a:solidFill>
                  <a:srgbClr val="0000FF"/>
                </a:solidFill>
                <a:effectLst>
                  <a:innerShdw blurRad="69850" dist="43180" dir="5400000">
                    <a:srgbClr val="000000">
                      <a:alpha val="65000"/>
                    </a:srgbClr>
                  </a:innerShdw>
                </a:effectLst>
              </a:rPr>
              <a:t>信頼</a:t>
            </a:r>
            <a:r>
              <a:rPr lang="ja-JP" altLang="en-US" sz="6600" b="1" dirty="0">
                <a:ln w="1905"/>
                <a:solidFill>
                  <a:srgbClr val="0000FF"/>
                </a:solidFill>
                <a:effectLst>
                  <a:innerShdw blurRad="69850" dist="43180" dir="5400000">
                    <a:srgbClr val="000000">
                      <a:alpha val="65000"/>
                    </a:srgbClr>
                  </a:innerShdw>
                </a:effectLst>
              </a:rPr>
              <a:t>　</a:t>
            </a:r>
            <a:endParaRPr lang="en-US" altLang="ja-JP" sz="66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en-US" altLang="ja-JP" sz="6600" b="1" dirty="0">
                <a:ln w="1905"/>
                <a:solidFill>
                  <a:srgbClr val="0000FF"/>
                </a:solidFill>
                <a:effectLst>
                  <a:innerShdw blurRad="69850" dist="43180" dir="5400000">
                    <a:srgbClr val="000000">
                      <a:alpha val="65000"/>
                    </a:srgbClr>
                  </a:innerShdw>
                </a:effectLst>
              </a:rPr>
              <a:t>s</a:t>
            </a:r>
            <a:r>
              <a:rPr lang="ja-JP" altLang="en-US" sz="6600" b="1">
                <a:ln w="1905"/>
                <a:solidFill>
                  <a:srgbClr val="0000FF"/>
                </a:solidFill>
                <a:effectLst>
                  <a:innerShdw blurRad="69850" dist="43180" dir="5400000">
                    <a:srgbClr val="000000">
                      <a:alpha val="65000"/>
                    </a:srgbClr>
                  </a:innerShdw>
                </a:effectLst>
              </a:rPr>
              <a:t>賞賛</a:t>
            </a:r>
            <a:endParaRPr lang="en-US" altLang="ja-JP" sz="6600" b="1" dirty="0">
              <a:ln w="1905"/>
              <a:solidFill>
                <a:srgbClr val="0000FF"/>
              </a:solidFill>
              <a:effectLst>
                <a:innerShdw blurRad="69850" dist="43180" dir="5400000">
                  <a:srgbClr val="000000">
                    <a:alpha val="65000"/>
                  </a:srgbClr>
                </a:innerShdw>
              </a:effectLst>
            </a:endParaRPr>
          </a:p>
          <a:p>
            <a:pPr>
              <a:buClr>
                <a:srgbClr val="00B0F0"/>
              </a:buClr>
              <a:buFont typeface="Wingdings" pitchFamily="2" charset="2"/>
              <a:buChar char="l"/>
            </a:pPr>
            <a:r>
              <a:rPr lang="en-US" altLang="ja-JP" sz="6600" b="1" dirty="0">
                <a:ln w="1905"/>
                <a:solidFill>
                  <a:srgbClr val="0000FF"/>
                </a:solidFill>
                <a:effectLst>
                  <a:innerShdw blurRad="69850" dist="43180" dir="5400000">
                    <a:srgbClr val="000000">
                      <a:alpha val="65000"/>
                    </a:srgbClr>
                  </a:innerShdw>
                </a:effectLst>
              </a:rPr>
              <a:t>k</a:t>
            </a:r>
            <a:r>
              <a:rPr lang="ja-JP" altLang="en-US" sz="6600" b="1">
                <a:ln w="1905"/>
                <a:solidFill>
                  <a:srgbClr val="0000FF"/>
                </a:solidFill>
                <a:effectLst>
                  <a:innerShdw blurRad="69850" dist="43180" dir="5400000">
                    <a:srgbClr val="000000">
                      <a:alpha val="65000"/>
                    </a:srgbClr>
                  </a:innerShdw>
                </a:effectLst>
              </a:rPr>
              <a:t>感謝</a:t>
            </a:r>
            <a:endParaRPr lang="en-US" altLang="ja-JP" sz="6600" b="1" dirty="0">
              <a:ln w="1905"/>
              <a:solidFill>
                <a:srgbClr val="0000FF"/>
              </a:solidFill>
              <a:effectLst>
                <a:innerShdw blurRad="69850" dist="43180" dir="5400000">
                  <a:srgbClr val="000000">
                    <a:alpha val="65000"/>
                  </a:srgbClr>
                </a:innerShdw>
              </a:effectLst>
            </a:endParaRPr>
          </a:p>
        </p:txBody>
      </p:sp>
      <p:sp>
        <p:nvSpPr>
          <p:cNvPr id="3" name="正方形/長方形 2">
            <a:extLst>
              <a:ext uri="{FF2B5EF4-FFF2-40B4-BE49-F238E27FC236}">
                <a16:creationId xmlns:a16="http://schemas.microsoft.com/office/drawing/2014/main" id="{C42C19CA-520C-F641-803F-1468EE3B6484}"/>
              </a:ext>
            </a:extLst>
          </p:cNvPr>
          <p:cNvSpPr/>
          <p:nvPr/>
        </p:nvSpPr>
        <p:spPr>
          <a:xfrm>
            <a:off x="1823202" y="200883"/>
            <a:ext cx="6532558" cy="1015663"/>
          </a:xfrm>
          <a:prstGeom prst="rect">
            <a:avLst/>
          </a:prstGeom>
          <a:ln>
            <a:solidFill>
              <a:srgbClr val="00B0F0"/>
            </a:solidFill>
          </a:ln>
        </p:spPr>
        <p:txBody>
          <a:bodyPr wrap="none">
            <a:spAutoFit/>
          </a:bodyPr>
          <a:lstStyle/>
          <a:p>
            <a:pPr algn="ctr"/>
            <a:r>
              <a:rPr lang="ja-JP" altLang="en-US" sz="6000"/>
              <a:t>心の３ＳＫ</a:t>
            </a:r>
            <a:r>
              <a:rPr lang="en-US" altLang="ja-JP" sz="6000" dirty="0"/>
              <a:t> </a:t>
            </a:r>
            <a:r>
              <a:rPr lang="ja-JP" altLang="en-US" sz="6000"/>
              <a:t>とは、</a:t>
            </a:r>
            <a:endParaRPr lang="en-US" altLang="ja-JP" sz="6000" dirty="0"/>
          </a:p>
        </p:txBody>
      </p:sp>
      <p:pic>
        <p:nvPicPr>
          <p:cNvPr id="5" name="図 4">
            <a:extLst>
              <a:ext uri="{FF2B5EF4-FFF2-40B4-BE49-F238E27FC236}">
                <a16:creationId xmlns:a16="http://schemas.microsoft.com/office/drawing/2014/main" id="{47E5A226-9855-CD41-8ECC-25D25B0BDE60}"/>
              </a:ext>
            </a:extLst>
          </p:cNvPr>
          <p:cNvPicPr>
            <a:picLocks noChangeAspect="1"/>
          </p:cNvPicPr>
          <p:nvPr/>
        </p:nvPicPr>
        <p:blipFill>
          <a:blip r:embed="rId2"/>
          <a:stretch>
            <a:fillRect/>
          </a:stretch>
        </p:blipFill>
        <p:spPr>
          <a:xfrm>
            <a:off x="5691041" y="1983043"/>
            <a:ext cx="3541199" cy="3319874"/>
          </a:xfrm>
          <a:prstGeom prst="rect">
            <a:avLst/>
          </a:prstGeom>
        </p:spPr>
      </p:pic>
      <p:sp>
        <p:nvSpPr>
          <p:cNvPr id="7" name="テキスト ボックス 6">
            <a:extLst>
              <a:ext uri="{FF2B5EF4-FFF2-40B4-BE49-F238E27FC236}">
                <a16:creationId xmlns:a16="http://schemas.microsoft.com/office/drawing/2014/main" id="{26E717F4-A35D-F941-9E2D-974A5DA38F84}"/>
              </a:ext>
            </a:extLst>
          </p:cNvPr>
          <p:cNvSpPr txBox="1"/>
          <p:nvPr/>
        </p:nvSpPr>
        <p:spPr>
          <a:xfrm>
            <a:off x="5968723" y="5116935"/>
            <a:ext cx="2985836" cy="584775"/>
          </a:xfrm>
          <a:prstGeom prst="rect">
            <a:avLst/>
          </a:prstGeom>
          <a:noFill/>
          <a:ln>
            <a:solidFill>
              <a:schemeClr val="tx1"/>
            </a:solidFill>
          </a:ln>
        </p:spPr>
        <p:txBody>
          <a:bodyPr wrap="square" rtlCol="0">
            <a:spAutoFit/>
          </a:bodyPr>
          <a:lstStyle/>
          <a:p>
            <a:pPr algn="ctr"/>
            <a:r>
              <a:rPr kumimoji="1" lang="ja-JP" altLang="en-US" sz="3200">
                <a:latin typeface="Hiragino Maru Gothic ProN W4" panose="020F0400000000000000" pitchFamily="34" charset="-128"/>
                <a:ea typeface="Hiragino Maru Gothic ProN W4" panose="020F0400000000000000" pitchFamily="34" charset="-128"/>
              </a:rPr>
              <a:t>やりがい</a:t>
            </a:r>
            <a:r>
              <a:rPr kumimoji="1" lang="en-US" altLang="ja-JP" sz="3200" dirty="0">
                <a:latin typeface="Hiragino Maru Gothic ProN W4" panose="020F0400000000000000" pitchFamily="34" charset="-128"/>
                <a:ea typeface="Hiragino Maru Gothic ProN W4" panose="020F0400000000000000" pitchFamily="34" charset="-128"/>
              </a:rPr>
              <a:t>UP</a:t>
            </a:r>
            <a:endParaRPr kumimoji="1" lang="ja-JP" altLang="en-US" sz="3200">
              <a:latin typeface="Hiragino Maru Gothic ProN W4" panose="020F0400000000000000" pitchFamily="34" charset="-128"/>
              <a:ea typeface="Hiragino Maru Gothic ProN W4" panose="020F0400000000000000" pitchFamily="34" charset="-128"/>
            </a:endParaRPr>
          </a:p>
        </p:txBody>
      </p:sp>
    </p:spTree>
    <p:extLst>
      <p:ext uri="{BB962C8B-B14F-4D97-AF65-F5344CB8AC3E}">
        <p14:creationId xmlns:p14="http://schemas.microsoft.com/office/powerpoint/2010/main" val="12045327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7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7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7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7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7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7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7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849313" y="260352"/>
            <a:ext cx="8229600" cy="1008063"/>
          </a:xfrm>
          <a:noFill/>
        </p:spPr>
        <p:txBody>
          <a:bodyPr/>
          <a:lstStyle/>
          <a:p>
            <a:pPr algn="ctr"/>
            <a:r>
              <a:rPr lang="ja-JP" altLang="en-US"/>
              <a:t>３</a:t>
            </a:r>
            <a:r>
              <a:rPr lang="en-US" altLang="ja-JP"/>
              <a:t>SK</a:t>
            </a:r>
            <a:r>
              <a:rPr lang="ja-JP" altLang="en-US"/>
              <a:t>の目的</a:t>
            </a:r>
          </a:p>
        </p:txBody>
      </p:sp>
      <p:sp>
        <p:nvSpPr>
          <p:cNvPr id="387075" name="Rectangle 3"/>
          <p:cNvSpPr>
            <a:spLocks noGrp="1" noChangeArrowheads="1"/>
          </p:cNvSpPr>
          <p:nvPr>
            <p:ph type="body" idx="1"/>
          </p:nvPr>
        </p:nvSpPr>
        <p:spPr>
          <a:xfrm>
            <a:off x="728420" y="2210552"/>
            <a:ext cx="8756543" cy="3450696"/>
          </a:xfrm>
        </p:spPr>
        <p:txBody>
          <a:bodyPr>
            <a:normAutofit/>
          </a:bodyPr>
          <a:lstStyle/>
          <a:p>
            <a:r>
              <a:rPr lang="ja-JP" altLang="en-US" sz="4800" dirty="0">
                <a:solidFill>
                  <a:srgbClr val="FF9900"/>
                </a:solidFill>
              </a:rPr>
              <a:t>安全</a:t>
            </a:r>
            <a:r>
              <a:rPr lang="ja-JP" altLang="en-US" sz="4800" dirty="0"/>
              <a:t>（事故</a:t>
            </a:r>
            <a:r>
              <a:rPr lang="ja-JP" altLang="en-US" sz="4800"/>
              <a:t>・災害・情報 </a:t>
            </a:r>
            <a:r>
              <a:rPr lang="ja-JP" altLang="en-US" sz="4800" dirty="0"/>
              <a:t>）</a:t>
            </a:r>
          </a:p>
          <a:p>
            <a:r>
              <a:rPr lang="ja-JP" altLang="en-US" sz="4800">
                <a:solidFill>
                  <a:srgbClr val="FF9900"/>
                </a:solidFill>
              </a:rPr>
              <a:t>快適</a:t>
            </a:r>
            <a:r>
              <a:rPr lang="ja-JP" altLang="en-US" sz="4800"/>
              <a:t>（生徒も家族も先生も避難者も）</a:t>
            </a:r>
            <a:endParaRPr lang="ja-JP" altLang="en-US" sz="4800" dirty="0"/>
          </a:p>
          <a:p>
            <a:r>
              <a:rPr lang="ja-JP" altLang="en-US" sz="4800">
                <a:solidFill>
                  <a:srgbClr val="FF9900"/>
                </a:solidFill>
              </a:rPr>
              <a:t>効率的</a:t>
            </a:r>
            <a:r>
              <a:rPr lang="ja-JP" altLang="en-US" sz="4800"/>
              <a:t>な教室・研究室・</a:t>
            </a:r>
            <a:r>
              <a:rPr lang="en-US" altLang="ja-JP" sz="4800" dirty="0"/>
              <a:t>PC</a:t>
            </a:r>
            <a:endParaRPr lang="ja-JP" altLang="en-US" sz="4800" dirty="0"/>
          </a:p>
        </p:txBody>
      </p:sp>
    </p:spTree>
    <p:extLst>
      <p:ext uri="{BB962C8B-B14F-4D97-AF65-F5344CB8AC3E}">
        <p14:creationId xmlns:p14="http://schemas.microsoft.com/office/powerpoint/2010/main" val="364087398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Effect transition="in" filter="fade">
                                      <p:cBhvr>
                                        <p:cTn id="7" dur="1000"/>
                                        <p:tgtEl>
                                          <p:spTgt spid="387075">
                                            <p:txEl>
                                              <p:pRg st="0" end="0"/>
                                            </p:txEl>
                                          </p:spTgt>
                                        </p:tgtEl>
                                      </p:cBhvr>
                                    </p:animEffect>
                                    <p:anim calcmode="lin" valueType="num">
                                      <p:cBhvr>
                                        <p:cTn id="8" dur="1000" fill="hold"/>
                                        <p:tgtEl>
                                          <p:spTgt spid="387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7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7075">
                                            <p:txEl>
                                              <p:pRg st="1" end="1"/>
                                            </p:txEl>
                                          </p:spTgt>
                                        </p:tgtEl>
                                        <p:attrNameLst>
                                          <p:attrName>style.visibility</p:attrName>
                                        </p:attrNameLst>
                                      </p:cBhvr>
                                      <p:to>
                                        <p:strVal val="visible"/>
                                      </p:to>
                                    </p:set>
                                    <p:animEffect transition="in" filter="fade">
                                      <p:cBhvr>
                                        <p:cTn id="14" dur="1000"/>
                                        <p:tgtEl>
                                          <p:spTgt spid="387075">
                                            <p:txEl>
                                              <p:pRg st="1" end="1"/>
                                            </p:txEl>
                                          </p:spTgt>
                                        </p:tgtEl>
                                      </p:cBhvr>
                                    </p:animEffect>
                                    <p:anim calcmode="lin" valueType="num">
                                      <p:cBhvr>
                                        <p:cTn id="15" dur="1000" fill="hold"/>
                                        <p:tgtEl>
                                          <p:spTgt spid="387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7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7075">
                                            <p:txEl>
                                              <p:pRg st="2" end="2"/>
                                            </p:txEl>
                                          </p:spTgt>
                                        </p:tgtEl>
                                        <p:attrNameLst>
                                          <p:attrName>style.visibility</p:attrName>
                                        </p:attrNameLst>
                                      </p:cBhvr>
                                      <p:to>
                                        <p:strVal val="visible"/>
                                      </p:to>
                                    </p:set>
                                    <p:animEffect transition="in" filter="fade">
                                      <p:cBhvr>
                                        <p:cTn id="21" dur="1000"/>
                                        <p:tgtEl>
                                          <p:spTgt spid="387075">
                                            <p:txEl>
                                              <p:pRg st="2" end="2"/>
                                            </p:txEl>
                                          </p:spTgt>
                                        </p:tgtEl>
                                      </p:cBhvr>
                                    </p:animEffect>
                                    <p:anim calcmode="lin" valueType="num">
                                      <p:cBhvr>
                                        <p:cTn id="22" dur="1000" fill="hold"/>
                                        <p:tgtEl>
                                          <p:spTgt spid="387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7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35495-7258-5E4E-B298-B795A6C102C5}"/>
              </a:ext>
            </a:extLst>
          </p:cNvPr>
          <p:cNvSpPr>
            <a:spLocks noGrp="1"/>
          </p:cNvSpPr>
          <p:nvPr>
            <p:ph type="title"/>
          </p:nvPr>
        </p:nvSpPr>
        <p:spPr>
          <a:xfrm>
            <a:off x="742949" y="0"/>
            <a:ext cx="8420100" cy="1609344"/>
          </a:xfrm>
        </p:spPr>
        <p:txBody>
          <a:bodyPr>
            <a:normAutofit/>
          </a:bodyPr>
          <a:lstStyle/>
          <a:p>
            <a:r>
              <a:rPr kumimoji="1" lang="ja-JP" altLang="en-US" sz="3600"/>
              <a:t>強いチームの荷物は整理整頓されている</a:t>
            </a:r>
          </a:p>
        </p:txBody>
      </p:sp>
      <p:pic>
        <p:nvPicPr>
          <p:cNvPr id="5" name="コンテンツ プレースホルダー 4">
            <a:extLst>
              <a:ext uri="{FF2B5EF4-FFF2-40B4-BE49-F238E27FC236}">
                <a16:creationId xmlns:a16="http://schemas.microsoft.com/office/drawing/2014/main" id="{B40CE471-B702-D74E-B62B-170062B87F17}"/>
              </a:ext>
            </a:extLst>
          </p:cNvPr>
          <p:cNvPicPr>
            <a:picLocks noGrp="1" noChangeAspect="1"/>
          </p:cNvPicPr>
          <p:nvPr>
            <p:ph idx="1"/>
          </p:nvPr>
        </p:nvPicPr>
        <p:blipFill>
          <a:blip r:embed="rId2"/>
          <a:stretch>
            <a:fillRect/>
          </a:stretch>
        </p:blipFill>
        <p:spPr>
          <a:xfrm>
            <a:off x="146698" y="1316776"/>
            <a:ext cx="4607516" cy="3291083"/>
          </a:xfrm>
          <a:prstGeom prst="rect">
            <a:avLst/>
          </a:prstGeom>
          <a:ln>
            <a:noFill/>
          </a:ln>
          <a:effectLst>
            <a:outerShdw blurRad="292100" dist="139700" dir="2700000" algn="tl" rotWithShape="0">
              <a:srgbClr val="333333">
                <a:alpha val="65000"/>
              </a:srgbClr>
            </a:outerShdw>
          </a:effectLst>
        </p:spPr>
      </p:pic>
      <p:sp>
        <p:nvSpPr>
          <p:cNvPr id="4" name="スライド番号プレースホルダー 3">
            <a:extLst>
              <a:ext uri="{FF2B5EF4-FFF2-40B4-BE49-F238E27FC236}">
                <a16:creationId xmlns:a16="http://schemas.microsoft.com/office/drawing/2014/main" id="{980538CF-4345-5A49-8F47-39B8D032DB34}"/>
              </a:ext>
            </a:extLst>
          </p:cNvPr>
          <p:cNvSpPr>
            <a:spLocks noGrp="1"/>
          </p:cNvSpPr>
          <p:nvPr>
            <p:ph type="sldNum" sz="quarter" idx="12"/>
          </p:nvPr>
        </p:nvSpPr>
        <p:spPr/>
        <p:txBody>
          <a:bodyPr/>
          <a:lstStyle/>
          <a:p>
            <a:fld id="{24F54190-8498-F640-8E2E-34C3E9233A27}" type="slidenum">
              <a:rPr kumimoji="1" lang="ja-JP" altLang="en-US" smtClean="0"/>
              <a:t>9</a:t>
            </a:fld>
            <a:endParaRPr kumimoji="1" lang="ja-JP" altLang="en-US"/>
          </a:p>
        </p:txBody>
      </p:sp>
      <p:pic>
        <p:nvPicPr>
          <p:cNvPr id="6" name="図 5">
            <a:extLst>
              <a:ext uri="{FF2B5EF4-FFF2-40B4-BE49-F238E27FC236}">
                <a16:creationId xmlns:a16="http://schemas.microsoft.com/office/drawing/2014/main" id="{063AD337-4608-9E47-A6E1-435C810DBEBC}"/>
              </a:ext>
            </a:extLst>
          </p:cNvPr>
          <p:cNvPicPr>
            <a:picLocks noChangeAspect="1"/>
          </p:cNvPicPr>
          <p:nvPr/>
        </p:nvPicPr>
        <p:blipFill>
          <a:blip r:embed="rId3"/>
          <a:stretch>
            <a:fillRect/>
          </a:stretch>
        </p:blipFill>
        <p:spPr>
          <a:xfrm>
            <a:off x="5005981" y="1316775"/>
            <a:ext cx="4607516" cy="3291083"/>
          </a:xfrm>
          <a:prstGeom prst="rect">
            <a:avLst/>
          </a:prstGeom>
          <a:ln>
            <a:noFill/>
          </a:ln>
          <a:effectLst>
            <a:outerShdw blurRad="292100" dist="139700" dir="2700000" algn="tl" rotWithShape="0">
              <a:srgbClr val="333333">
                <a:alpha val="65000"/>
              </a:srgbClr>
            </a:outerShdw>
          </a:effectLst>
        </p:spPr>
      </p:pic>
      <p:sp>
        <p:nvSpPr>
          <p:cNvPr id="7" name="テキスト ボックス 6">
            <a:extLst>
              <a:ext uri="{FF2B5EF4-FFF2-40B4-BE49-F238E27FC236}">
                <a16:creationId xmlns:a16="http://schemas.microsoft.com/office/drawing/2014/main" id="{CA637636-F4F6-7545-8E1C-FAD726ED7888}"/>
              </a:ext>
            </a:extLst>
          </p:cNvPr>
          <p:cNvSpPr txBox="1"/>
          <p:nvPr/>
        </p:nvSpPr>
        <p:spPr>
          <a:xfrm>
            <a:off x="1255059" y="5605670"/>
            <a:ext cx="7993725" cy="646331"/>
          </a:xfrm>
          <a:prstGeom prst="rect">
            <a:avLst/>
          </a:prstGeom>
          <a:noFill/>
        </p:spPr>
        <p:txBody>
          <a:bodyPr wrap="square" rtlCol="0">
            <a:spAutoFit/>
          </a:bodyPr>
          <a:lstStyle/>
          <a:p>
            <a:r>
              <a:rPr kumimoji="1" lang="ja-JP" altLang="en-US"/>
              <a:t>写真参照：広島県立安芸南高等学校　サッカー部監督　畑喜美夫先生</a:t>
            </a:r>
            <a:endParaRPr kumimoji="1" lang="en-US" altLang="ja-JP" dirty="0"/>
          </a:p>
          <a:p>
            <a:r>
              <a:rPr lang="en" altLang="ja-JP" dirty="0"/>
              <a:t>http://</a:t>
            </a:r>
            <a:r>
              <a:rPr lang="en" altLang="ja-JP" dirty="0" err="1"/>
              <a:t>www.japanlaim.com</a:t>
            </a:r>
            <a:r>
              <a:rPr lang="en" altLang="ja-JP" dirty="0"/>
              <a:t>/interview/interview-</a:t>
            </a:r>
            <a:r>
              <a:rPr lang="en" altLang="ja-JP" dirty="0" err="1"/>
              <a:t>hatakimio.html</a:t>
            </a:r>
            <a:endParaRPr kumimoji="1" lang="ja-JP" altLang="en-US"/>
          </a:p>
        </p:txBody>
      </p:sp>
    </p:spTree>
    <p:extLst>
      <p:ext uri="{BB962C8B-B14F-4D97-AF65-F5344CB8AC3E}">
        <p14:creationId xmlns:p14="http://schemas.microsoft.com/office/powerpoint/2010/main" val="1738435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木版活字">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版活字">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2506</TotalTime>
  <Words>1045</Words>
  <Application>Microsoft Macintosh PowerPoint</Application>
  <PresentationFormat>A4 210 x 297 mm</PresentationFormat>
  <Paragraphs>213</Paragraphs>
  <Slides>24</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24</vt:i4>
      </vt:variant>
    </vt:vector>
  </HeadingPairs>
  <TitlesOfParts>
    <vt:vector size="39" baseType="lpstr">
      <vt:lpstr>標楷體</vt:lpstr>
      <vt:lpstr>方正姚体</vt:lpstr>
      <vt:lpstr>HGP明朝E</vt:lpstr>
      <vt:lpstr>HG明朝B</vt:lpstr>
      <vt:lpstr>Hiragino Maru Gothic ProN W4</vt:lpstr>
      <vt:lpstr>MS PGothic</vt:lpstr>
      <vt:lpstr>游ゴシック</vt:lpstr>
      <vt:lpstr>Arial</vt:lpstr>
      <vt:lpstr>Calibri</vt:lpstr>
      <vt:lpstr>Rockwell</vt:lpstr>
      <vt:lpstr>Rockwell Condensed</vt:lpstr>
      <vt:lpstr>Rockwell Extra Bold</vt:lpstr>
      <vt:lpstr>Stencil</vt:lpstr>
      <vt:lpstr>Wingdings</vt:lpstr>
      <vt:lpstr>木版活字</vt:lpstr>
      <vt:lpstr>大阪市立デザイン教育県所様  災害　(Disaster) ＆ 3SK　(整理整頓清掃・危機管理)</vt:lpstr>
      <vt:lpstr>本研修の特徴</vt:lpstr>
      <vt:lpstr>生徒が継続して更新＆改善できる仕組み作り 本講義で行う内容</vt:lpstr>
      <vt:lpstr>研修日程</vt:lpstr>
      <vt:lpstr>PowerPoint プレゼンテーション</vt:lpstr>
      <vt:lpstr>PowerPoint プレゼンテーション</vt:lpstr>
      <vt:lpstr>PowerPoint プレゼンテーション</vt:lpstr>
      <vt:lpstr>３SKの目的</vt:lpstr>
      <vt:lpstr>強いチームの荷物は整理整頓されている</vt:lpstr>
      <vt:lpstr>PowerPoint プレゼンテーション</vt:lpstr>
      <vt:lpstr>安全な職場を継続する ための仕組み【3 S K】</vt:lpstr>
      <vt:lpstr>PowerPoint プレゼンテーション</vt:lpstr>
      <vt:lpstr>継続するための仕組み</vt:lpstr>
      <vt:lpstr>PowerPoint プレゼンテーション</vt:lpstr>
      <vt:lpstr>3SK =（整理整頓清掃・危機管理）</vt:lpstr>
      <vt:lpstr>PowerPoint プレゼンテーション</vt:lpstr>
      <vt:lpstr>机の中身を整理・整頓 </vt:lpstr>
      <vt:lpstr>PowerPoint プレゼンテーション</vt:lpstr>
      <vt:lpstr>PowerPoint プレゼンテーション</vt:lpstr>
      <vt:lpstr>机上演習(DIG)の実施</vt:lpstr>
      <vt:lpstr>DIGの振返り課題の洗い出し　　 （人・建屋・物・情報）</vt:lpstr>
      <vt:lpstr>meeting 課題解決の優先順位つけ </vt:lpstr>
      <vt:lpstr>成果</vt:lpstr>
      <vt:lpstr>ありがとうございました。</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事業継続計画</dc:title>
  <dc:creator>山口 taishin</dc:creator>
  <cp:lastModifiedBy>山口 taishin</cp:lastModifiedBy>
  <cp:revision>92</cp:revision>
  <dcterms:created xsi:type="dcterms:W3CDTF">2021-02-02T03:03:07Z</dcterms:created>
  <dcterms:modified xsi:type="dcterms:W3CDTF">2021-04-12T03:13:27Z</dcterms:modified>
</cp:coreProperties>
</file>