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033" r:id="rId2"/>
    <p:sldId id="325" r:id="rId3"/>
    <p:sldId id="326" r:id="rId4"/>
    <p:sldId id="327" r:id="rId5"/>
    <p:sldId id="328" r:id="rId6"/>
    <p:sldId id="329" r:id="rId7"/>
    <p:sldId id="330" r:id="rId8"/>
    <p:sldId id="332" r:id="rId9"/>
    <p:sldId id="560" r:id="rId10"/>
    <p:sldId id="2041" r:id="rId11"/>
    <p:sldId id="334" r:id="rId12"/>
    <p:sldId id="337" r:id="rId13"/>
    <p:sldId id="338" r:id="rId14"/>
    <p:sldId id="540" r:id="rId15"/>
    <p:sldId id="2044" r:id="rId16"/>
    <p:sldId id="2045" r:id="rId17"/>
    <p:sldId id="352" r:id="rId18"/>
    <p:sldId id="2042" r:id="rId19"/>
    <p:sldId id="541" r:id="rId20"/>
    <p:sldId id="476" r:id="rId21"/>
    <p:sldId id="360" r:id="rId22"/>
    <p:sldId id="371" r:id="rId23"/>
    <p:sldId id="353" r:id="rId24"/>
    <p:sldId id="543" r:id="rId25"/>
    <p:sldId id="542" r:id="rId26"/>
    <p:sldId id="361" r:id="rId27"/>
    <p:sldId id="364" r:id="rId28"/>
    <p:sldId id="359" r:id="rId29"/>
    <p:sldId id="2046" r:id="rId30"/>
    <p:sldId id="340" r:id="rId31"/>
    <p:sldId id="2047" r:id="rId32"/>
    <p:sldId id="349" r:id="rId33"/>
    <p:sldId id="2043" r:id="rId34"/>
    <p:sldId id="362" r:id="rId35"/>
    <p:sldId id="365" r:id="rId36"/>
    <p:sldId id="592" r:id="rId37"/>
    <p:sldId id="2040" r:id="rId38"/>
    <p:sldId id="345" r:id="rId39"/>
    <p:sldId id="355" r:id="rId40"/>
    <p:sldId id="342" r:id="rId41"/>
    <p:sldId id="593" r:id="rId42"/>
    <p:sldId id="594" r:id="rId43"/>
    <p:sldId id="2049" r:id="rId44"/>
    <p:sldId id="357" r:id="rId45"/>
    <p:sldId id="478" r:id="rId46"/>
    <p:sldId id="363" r:id="rId47"/>
    <p:sldId id="373" r:id="rId48"/>
    <p:sldId id="369" r:id="rId49"/>
    <p:sldId id="368" r:id="rId50"/>
    <p:sldId id="2048" r:id="rId51"/>
    <p:sldId id="370" r:id="rId52"/>
    <p:sldId id="2050" r:id="rId5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818"/>
    <p:restoredTop sz="94545"/>
  </p:normalViewPr>
  <p:slideViewPr>
    <p:cSldViewPr snapToGrid="0" snapToObjects="1">
      <p:cViewPr varScale="1">
        <p:scale>
          <a:sx n="50" d="100"/>
          <a:sy n="50" d="100"/>
        </p:scale>
        <p:origin x="704"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1EAAA-1558-A049-8CDC-4B8923E83240}" type="datetimeFigureOut">
              <a:rPr kumimoji="1" lang="ja-JP" altLang="en-US" smtClean="0"/>
              <a:t>2021/8/29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755AD-0B32-3842-B677-DB18715D1557}" type="slidenum">
              <a:rPr kumimoji="1" lang="ja-JP" altLang="en-US" smtClean="0"/>
              <a:t>‹#›</a:t>
            </a:fld>
            <a:endParaRPr kumimoji="1" lang="ja-JP" altLang="en-US"/>
          </a:p>
        </p:txBody>
      </p:sp>
    </p:spTree>
    <p:extLst>
      <p:ext uri="{BB962C8B-B14F-4D97-AF65-F5344CB8AC3E}">
        <p14:creationId xmlns:p14="http://schemas.microsoft.com/office/powerpoint/2010/main" val="5712530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6B62173-128E-2946-BE7E-853D45395771}" type="slidenum">
              <a:rPr lang="ja-JP" altLang="en-US" smtClean="0"/>
              <a:pPr/>
              <a:t>37</a:t>
            </a:fld>
            <a:endParaRPr lang="ja-JP" altLang="en-US"/>
          </a:p>
        </p:txBody>
      </p:sp>
    </p:spTree>
    <p:extLst>
      <p:ext uri="{BB962C8B-B14F-4D97-AF65-F5344CB8AC3E}">
        <p14:creationId xmlns:p14="http://schemas.microsoft.com/office/powerpoint/2010/main" val="1639546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F61C0348-025C-4A40-BA67-ED3641C60BE3}" type="slidenum">
              <a:rPr kumimoji="1" lang="ja-JP" altLang="en-US" smtClean="0"/>
              <a:t>51</a:t>
            </a:fld>
            <a:endParaRPr kumimoji="1" lang="ja-JP" altLang="en-US"/>
          </a:p>
        </p:txBody>
      </p:sp>
    </p:spTree>
    <p:extLst>
      <p:ext uri="{BB962C8B-B14F-4D97-AF65-F5344CB8AC3E}">
        <p14:creationId xmlns:p14="http://schemas.microsoft.com/office/powerpoint/2010/main" val="285371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BCA52B-797B-AF4F-9081-CBFB82A40F4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081E8C3-1823-2B49-888C-5215C3ACD9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149D52C-7E14-5043-B0FA-E1E6B1A04DB7}"/>
              </a:ext>
            </a:extLst>
          </p:cNvPr>
          <p:cNvSpPr>
            <a:spLocks noGrp="1"/>
          </p:cNvSpPr>
          <p:nvPr>
            <p:ph type="dt" sz="half" idx="10"/>
          </p:nvPr>
        </p:nvSpPr>
        <p:spPr/>
        <p:txBody>
          <a:bodyPr/>
          <a:lstStyle/>
          <a:p>
            <a:fld id="{0612A1D2-7FC4-E84B-A752-4421885E186A}" type="datetimeFigureOut">
              <a:rPr kumimoji="1" lang="ja-JP" altLang="en-US" smtClean="0"/>
              <a:t>2021/8/29</a:t>
            </a:fld>
            <a:endParaRPr kumimoji="1" lang="ja-JP" altLang="en-US"/>
          </a:p>
        </p:txBody>
      </p:sp>
      <p:sp>
        <p:nvSpPr>
          <p:cNvPr id="5" name="フッター プレースホルダー 4">
            <a:extLst>
              <a:ext uri="{FF2B5EF4-FFF2-40B4-BE49-F238E27FC236}">
                <a16:creationId xmlns:a16="http://schemas.microsoft.com/office/drawing/2014/main" id="{39CDDAD1-956F-1E41-A972-5AA52D15596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589EBF-3979-1E47-B6AA-582B29FA3D3D}"/>
              </a:ext>
            </a:extLst>
          </p:cNvPr>
          <p:cNvSpPr>
            <a:spLocks noGrp="1"/>
          </p:cNvSpPr>
          <p:nvPr>
            <p:ph type="sldNum" sz="quarter" idx="12"/>
          </p:nvPr>
        </p:nvSpPr>
        <p:spPr/>
        <p:txBody>
          <a:bodyPr/>
          <a:lstStyle/>
          <a:p>
            <a:fld id="{A7AB54B5-3791-E042-A042-8F4E8FB4B7FA}" type="slidenum">
              <a:rPr kumimoji="1" lang="ja-JP" altLang="en-US" smtClean="0"/>
              <a:t>‹#›</a:t>
            </a:fld>
            <a:endParaRPr kumimoji="1" lang="ja-JP" altLang="en-US"/>
          </a:p>
        </p:txBody>
      </p:sp>
    </p:spTree>
    <p:extLst>
      <p:ext uri="{BB962C8B-B14F-4D97-AF65-F5344CB8AC3E}">
        <p14:creationId xmlns:p14="http://schemas.microsoft.com/office/powerpoint/2010/main" val="1258650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E3B736-756F-3942-BCBE-BFD5DF1D257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918838C-F7F7-6F47-B3FC-54D8F533F970}"/>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4724A9-84D1-3D44-9842-7728A3ABD7DF}"/>
              </a:ext>
            </a:extLst>
          </p:cNvPr>
          <p:cNvSpPr>
            <a:spLocks noGrp="1"/>
          </p:cNvSpPr>
          <p:nvPr>
            <p:ph type="dt" sz="half" idx="10"/>
          </p:nvPr>
        </p:nvSpPr>
        <p:spPr/>
        <p:txBody>
          <a:bodyPr/>
          <a:lstStyle/>
          <a:p>
            <a:fld id="{0612A1D2-7FC4-E84B-A752-4421885E186A}" type="datetimeFigureOut">
              <a:rPr kumimoji="1" lang="ja-JP" altLang="en-US" smtClean="0"/>
              <a:t>2021/8/29</a:t>
            </a:fld>
            <a:endParaRPr kumimoji="1" lang="ja-JP" altLang="en-US"/>
          </a:p>
        </p:txBody>
      </p:sp>
      <p:sp>
        <p:nvSpPr>
          <p:cNvPr id="5" name="フッター プレースホルダー 4">
            <a:extLst>
              <a:ext uri="{FF2B5EF4-FFF2-40B4-BE49-F238E27FC236}">
                <a16:creationId xmlns:a16="http://schemas.microsoft.com/office/drawing/2014/main" id="{A57FEC54-0F92-2A44-8ED1-7D6ACD361F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636081D-9600-8540-9ADB-E72CF5CDBE93}"/>
              </a:ext>
            </a:extLst>
          </p:cNvPr>
          <p:cNvSpPr>
            <a:spLocks noGrp="1"/>
          </p:cNvSpPr>
          <p:nvPr>
            <p:ph type="sldNum" sz="quarter" idx="12"/>
          </p:nvPr>
        </p:nvSpPr>
        <p:spPr/>
        <p:txBody>
          <a:bodyPr/>
          <a:lstStyle/>
          <a:p>
            <a:fld id="{A7AB54B5-3791-E042-A042-8F4E8FB4B7FA}" type="slidenum">
              <a:rPr kumimoji="1" lang="ja-JP" altLang="en-US" smtClean="0"/>
              <a:t>‹#›</a:t>
            </a:fld>
            <a:endParaRPr kumimoji="1" lang="ja-JP" altLang="en-US"/>
          </a:p>
        </p:txBody>
      </p:sp>
    </p:spTree>
    <p:extLst>
      <p:ext uri="{BB962C8B-B14F-4D97-AF65-F5344CB8AC3E}">
        <p14:creationId xmlns:p14="http://schemas.microsoft.com/office/powerpoint/2010/main" val="3455726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6AEC039-8EF2-574E-8977-4DE13A5F450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ED5D690-8767-6C40-8079-B52CBFF8EAA2}"/>
              </a:ext>
            </a:extLst>
          </p:cNvPr>
          <p:cNvSpPr>
            <a:spLocks noGrp="1"/>
          </p:cNvSpPr>
          <p:nvPr>
            <p:ph type="body" orient="vert" idx="1"/>
          </p:nvPr>
        </p:nvSpPr>
        <p:spPr>
          <a:xfrm>
            <a:off x="838200" y="365125"/>
            <a:ext cx="7734300"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FA38D57-EECF-D04C-998E-2D0187F3BA8D}"/>
              </a:ext>
            </a:extLst>
          </p:cNvPr>
          <p:cNvSpPr>
            <a:spLocks noGrp="1"/>
          </p:cNvSpPr>
          <p:nvPr>
            <p:ph type="dt" sz="half" idx="10"/>
          </p:nvPr>
        </p:nvSpPr>
        <p:spPr/>
        <p:txBody>
          <a:bodyPr/>
          <a:lstStyle/>
          <a:p>
            <a:fld id="{0612A1D2-7FC4-E84B-A752-4421885E186A}" type="datetimeFigureOut">
              <a:rPr kumimoji="1" lang="ja-JP" altLang="en-US" smtClean="0"/>
              <a:t>2021/8/29</a:t>
            </a:fld>
            <a:endParaRPr kumimoji="1" lang="ja-JP" altLang="en-US"/>
          </a:p>
        </p:txBody>
      </p:sp>
      <p:sp>
        <p:nvSpPr>
          <p:cNvPr id="5" name="フッター プレースホルダー 4">
            <a:extLst>
              <a:ext uri="{FF2B5EF4-FFF2-40B4-BE49-F238E27FC236}">
                <a16:creationId xmlns:a16="http://schemas.microsoft.com/office/drawing/2014/main" id="{22F6F3E1-A154-C546-BFCA-0E63738EA1A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2D2E9FD-6C2B-1243-AD74-03B85E3B4787}"/>
              </a:ext>
            </a:extLst>
          </p:cNvPr>
          <p:cNvSpPr>
            <a:spLocks noGrp="1"/>
          </p:cNvSpPr>
          <p:nvPr>
            <p:ph type="sldNum" sz="quarter" idx="12"/>
          </p:nvPr>
        </p:nvSpPr>
        <p:spPr/>
        <p:txBody>
          <a:bodyPr/>
          <a:lstStyle/>
          <a:p>
            <a:fld id="{A7AB54B5-3791-E042-A042-8F4E8FB4B7FA}" type="slidenum">
              <a:rPr kumimoji="1" lang="ja-JP" altLang="en-US" smtClean="0"/>
              <a:t>‹#›</a:t>
            </a:fld>
            <a:endParaRPr kumimoji="1" lang="ja-JP" altLang="en-US"/>
          </a:p>
        </p:txBody>
      </p:sp>
    </p:spTree>
    <p:extLst>
      <p:ext uri="{BB962C8B-B14F-4D97-AF65-F5344CB8AC3E}">
        <p14:creationId xmlns:p14="http://schemas.microsoft.com/office/powerpoint/2010/main" val="2111992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F36143-04CC-6A45-9B15-24F3132539B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5E9EEDE-25EE-A745-BD61-E3FAE8F23333}"/>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CE0AD41-92A0-3F48-90D4-FC110E460C32}"/>
              </a:ext>
            </a:extLst>
          </p:cNvPr>
          <p:cNvSpPr>
            <a:spLocks noGrp="1"/>
          </p:cNvSpPr>
          <p:nvPr>
            <p:ph type="dt" sz="half" idx="10"/>
          </p:nvPr>
        </p:nvSpPr>
        <p:spPr/>
        <p:txBody>
          <a:bodyPr/>
          <a:lstStyle/>
          <a:p>
            <a:fld id="{0612A1D2-7FC4-E84B-A752-4421885E186A}" type="datetimeFigureOut">
              <a:rPr kumimoji="1" lang="ja-JP" altLang="en-US" smtClean="0"/>
              <a:t>2021/8/29</a:t>
            </a:fld>
            <a:endParaRPr kumimoji="1" lang="ja-JP" altLang="en-US"/>
          </a:p>
        </p:txBody>
      </p:sp>
      <p:sp>
        <p:nvSpPr>
          <p:cNvPr id="5" name="フッター プレースホルダー 4">
            <a:extLst>
              <a:ext uri="{FF2B5EF4-FFF2-40B4-BE49-F238E27FC236}">
                <a16:creationId xmlns:a16="http://schemas.microsoft.com/office/drawing/2014/main" id="{451DE1A7-DA77-4C4B-B06B-51F9F68CEF9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23B1255-1573-C846-BAE4-4F9E9C0DD703}"/>
              </a:ext>
            </a:extLst>
          </p:cNvPr>
          <p:cNvSpPr>
            <a:spLocks noGrp="1"/>
          </p:cNvSpPr>
          <p:nvPr>
            <p:ph type="sldNum" sz="quarter" idx="12"/>
          </p:nvPr>
        </p:nvSpPr>
        <p:spPr/>
        <p:txBody>
          <a:bodyPr/>
          <a:lstStyle/>
          <a:p>
            <a:fld id="{A7AB54B5-3791-E042-A042-8F4E8FB4B7FA}" type="slidenum">
              <a:rPr kumimoji="1" lang="ja-JP" altLang="en-US" smtClean="0"/>
              <a:t>‹#›</a:t>
            </a:fld>
            <a:endParaRPr kumimoji="1" lang="ja-JP" altLang="en-US"/>
          </a:p>
        </p:txBody>
      </p:sp>
    </p:spTree>
    <p:extLst>
      <p:ext uri="{BB962C8B-B14F-4D97-AF65-F5344CB8AC3E}">
        <p14:creationId xmlns:p14="http://schemas.microsoft.com/office/powerpoint/2010/main" val="838972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AA50CD-4940-4944-A723-D63F24B7D33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6C8F7D5-EA21-064B-B1EA-5F4C6229A3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DA4ADBD-D734-1C41-8F06-38D6B4256D2D}"/>
              </a:ext>
            </a:extLst>
          </p:cNvPr>
          <p:cNvSpPr>
            <a:spLocks noGrp="1"/>
          </p:cNvSpPr>
          <p:nvPr>
            <p:ph type="dt" sz="half" idx="10"/>
          </p:nvPr>
        </p:nvSpPr>
        <p:spPr/>
        <p:txBody>
          <a:bodyPr/>
          <a:lstStyle/>
          <a:p>
            <a:fld id="{0612A1D2-7FC4-E84B-A752-4421885E186A}" type="datetimeFigureOut">
              <a:rPr kumimoji="1" lang="ja-JP" altLang="en-US" smtClean="0"/>
              <a:t>2021/8/29</a:t>
            </a:fld>
            <a:endParaRPr kumimoji="1" lang="ja-JP" altLang="en-US"/>
          </a:p>
        </p:txBody>
      </p:sp>
      <p:sp>
        <p:nvSpPr>
          <p:cNvPr id="5" name="フッター プレースホルダー 4">
            <a:extLst>
              <a:ext uri="{FF2B5EF4-FFF2-40B4-BE49-F238E27FC236}">
                <a16:creationId xmlns:a16="http://schemas.microsoft.com/office/drawing/2014/main" id="{AC17935A-905C-DA42-9EB2-C29F6376022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9BB63D9-5BBC-6849-BCED-2EBA35CEAFD8}"/>
              </a:ext>
            </a:extLst>
          </p:cNvPr>
          <p:cNvSpPr>
            <a:spLocks noGrp="1"/>
          </p:cNvSpPr>
          <p:nvPr>
            <p:ph type="sldNum" sz="quarter" idx="12"/>
          </p:nvPr>
        </p:nvSpPr>
        <p:spPr/>
        <p:txBody>
          <a:bodyPr/>
          <a:lstStyle/>
          <a:p>
            <a:fld id="{A7AB54B5-3791-E042-A042-8F4E8FB4B7FA}" type="slidenum">
              <a:rPr kumimoji="1" lang="ja-JP" altLang="en-US" smtClean="0"/>
              <a:t>‹#›</a:t>
            </a:fld>
            <a:endParaRPr kumimoji="1" lang="ja-JP" altLang="en-US"/>
          </a:p>
        </p:txBody>
      </p:sp>
    </p:spTree>
    <p:extLst>
      <p:ext uri="{BB962C8B-B14F-4D97-AF65-F5344CB8AC3E}">
        <p14:creationId xmlns:p14="http://schemas.microsoft.com/office/powerpoint/2010/main" val="76371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E62E6E-4B20-5A47-9698-0B9A8ED1006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78B7454-F3BF-D34D-B73A-EF49FB4338FF}"/>
              </a:ext>
            </a:extLst>
          </p:cNvPr>
          <p:cNvSpPr>
            <a:spLocks noGrp="1"/>
          </p:cNvSpPr>
          <p:nvPr>
            <p:ph sz="half" idx="1"/>
          </p:nvPr>
        </p:nvSpPr>
        <p:spPr>
          <a:xfrm>
            <a:off x="838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F15EA38-B674-6849-9CA6-A0C900A38197}"/>
              </a:ext>
            </a:extLst>
          </p:cNvPr>
          <p:cNvSpPr>
            <a:spLocks noGrp="1"/>
          </p:cNvSpPr>
          <p:nvPr>
            <p:ph sz="half" idx="2"/>
          </p:nvPr>
        </p:nvSpPr>
        <p:spPr>
          <a:xfrm>
            <a:off x="6172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758D73D-AF5E-D847-B29B-6291D10DC203}"/>
              </a:ext>
            </a:extLst>
          </p:cNvPr>
          <p:cNvSpPr>
            <a:spLocks noGrp="1"/>
          </p:cNvSpPr>
          <p:nvPr>
            <p:ph type="dt" sz="half" idx="10"/>
          </p:nvPr>
        </p:nvSpPr>
        <p:spPr/>
        <p:txBody>
          <a:bodyPr/>
          <a:lstStyle/>
          <a:p>
            <a:fld id="{0612A1D2-7FC4-E84B-A752-4421885E186A}" type="datetimeFigureOut">
              <a:rPr kumimoji="1" lang="ja-JP" altLang="en-US" smtClean="0"/>
              <a:t>2021/8/29</a:t>
            </a:fld>
            <a:endParaRPr kumimoji="1" lang="ja-JP" altLang="en-US"/>
          </a:p>
        </p:txBody>
      </p:sp>
      <p:sp>
        <p:nvSpPr>
          <p:cNvPr id="6" name="フッター プレースホルダー 5">
            <a:extLst>
              <a:ext uri="{FF2B5EF4-FFF2-40B4-BE49-F238E27FC236}">
                <a16:creationId xmlns:a16="http://schemas.microsoft.com/office/drawing/2014/main" id="{AC7B0269-812E-A14E-92CA-9C99E0734E2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E0CAF94-8269-2744-8134-E7533B7F0B37}"/>
              </a:ext>
            </a:extLst>
          </p:cNvPr>
          <p:cNvSpPr>
            <a:spLocks noGrp="1"/>
          </p:cNvSpPr>
          <p:nvPr>
            <p:ph type="sldNum" sz="quarter" idx="12"/>
          </p:nvPr>
        </p:nvSpPr>
        <p:spPr/>
        <p:txBody>
          <a:bodyPr/>
          <a:lstStyle/>
          <a:p>
            <a:fld id="{A7AB54B5-3791-E042-A042-8F4E8FB4B7FA}" type="slidenum">
              <a:rPr kumimoji="1" lang="ja-JP" altLang="en-US" smtClean="0"/>
              <a:t>‹#›</a:t>
            </a:fld>
            <a:endParaRPr kumimoji="1" lang="ja-JP" altLang="en-US"/>
          </a:p>
        </p:txBody>
      </p:sp>
    </p:spTree>
    <p:extLst>
      <p:ext uri="{BB962C8B-B14F-4D97-AF65-F5344CB8AC3E}">
        <p14:creationId xmlns:p14="http://schemas.microsoft.com/office/powerpoint/2010/main" val="992077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98EBB9-4740-434B-98CC-87955932531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1AA0E80-2939-6344-81C0-A9EEA398C4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ECB645F-0B20-ED4E-A7CE-3C0EE98CC5DA}"/>
              </a:ext>
            </a:extLst>
          </p:cNvPr>
          <p:cNvSpPr>
            <a:spLocks noGrp="1"/>
          </p:cNvSpPr>
          <p:nvPr>
            <p:ph sz="half" idx="2"/>
          </p:nvPr>
        </p:nvSpPr>
        <p:spPr>
          <a:xfrm>
            <a:off x="839788" y="2505075"/>
            <a:ext cx="5157787"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64B6816-A80E-2E48-BC7D-A2695C4722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3B14D2AE-E6B0-6D49-B780-01C5E07C4678}"/>
              </a:ext>
            </a:extLst>
          </p:cNvPr>
          <p:cNvSpPr>
            <a:spLocks noGrp="1"/>
          </p:cNvSpPr>
          <p:nvPr>
            <p:ph sz="quarter" idx="4"/>
          </p:nvPr>
        </p:nvSpPr>
        <p:spPr>
          <a:xfrm>
            <a:off x="6172200" y="2505075"/>
            <a:ext cx="5183188"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4118C62-38F2-D445-A186-44C60F242E43}"/>
              </a:ext>
            </a:extLst>
          </p:cNvPr>
          <p:cNvSpPr>
            <a:spLocks noGrp="1"/>
          </p:cNvSpPr>
          <p:nvPr>
            <p:ph type="dt" sz="half" idx="10"/>
          </p:nvPr>
        </p:nvSpPr>
        <p:spPr/>
        <p:txBody>
          <a:bodyPr/>
          <a:lstStyle/>
          <a:p>
            <a:fld id="{0612A1D2-7FC4-E84B-A752-4421885E186A}" type="datetimeFigureOut">
              <a:rPr kumimoji="1" lang="ja-JP" altLang="en-US" smtClean="0"/>
              <a:t>2021/8/29</a:t>
            </a:fld>
            <a:endParaRPr kumimoji="1" lang="ja-JP" altLang="en-US"/>
          </a:p>
        </p:txBody>
      </p:sp>
      <p:sp>
        <p:nvSpPr>
          <p:cNvPr id="8" name="フッター プレースホルダー 7">
            <a:extLst>
              <a:ext uri="{FF2B5EF4-FFF2-40B4-BE49-F238E27FC236}">
                <a16:creationId xmlns:a16="http://schemas.microsoft.com/office/drawing/2014/main" id="{CA53A9FC-5E59-E449-8689-695C1CC1293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197D5EC-1E58-DE41-86F6-ED7DA1511725}"/>
              </a:ext>
            </a:extLst>
          </p:cNvPr>
          <p:cNvSpPr>
            <a:spLocks noGrp="1"/>
          </p:cNvSpPr>
          <p:nvPr>
            <p:ph type="sldNum" sz="quarter" idx="12"/>
          </p:nvPr>
        </p:nvSpPr>
        <p:spPr/>
        <p:txBody>
          <a:bodyPr/>
          <a:lstStyle/>
          <a:p>
            <a:fld id="{A7AB54B5-3791-E042-A042-8F4E8FB4B7FA}" type="slidenum">
              <a:rPr kumimoji="1" lang="ja-JP" altLang="en-US" smtClean="0"/>
              <a:t>‹#›</a:t>
            </a:fld>
            <a:endParaRPr kumimoji="1" lang="ja-JP" altLang="en-US"/>
          </a:p>
        </p:txBody>
      </p:sp>
    </p:spTree>
    <p:extLst>
      <p:ext uri="{BB962C8B-B14F-4D97-AF65-F5344CB8AC3E}">
        <p14:creationId xmlns:p14="http://schemas.microsoft.com/office/powerpoint/2010/main" val="258976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03C40B-5C52-C945-9987-4425A605911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E36EDC5-40B6-1241-8B59-FDE5676DD866}"/>
              </a:ext>
            </a:extLst>
          </p:cNvPr>
          <p:cNvSpPr>
            <a:spLocks noGrp="1"/>
          </p:cNvSpPr>
          <p:nvPr>
            <p:ph type="dt" sz="half" idx="10"/>
          </p:nvPr>
        </p:nvSpPr>
        <p:spPr/>
        <p:txBody>
          <a:bodyPr/>
          <a:lstStyle/>
          <a:p>
            <a:fld id="{0612A1D2-7FC4-E84B-A752-4421885E186A}" type="datetimeFigureOut">
              <a:rPr kumimoji="1" lang="ja-JP" altLang="en-US" smtClean="0"/>
              <a:t>2021/8/29</a:t>
            </a:fld>
            <a:endParaRPr kumimoji="1" lang="ja-JP" altLang="en-US"/>
          </a:p>
        </p:txBody>
      </p:sp>
      <p:sp>
        <p:nvSpPr>
          <p:cNvPr id="4" name="フッター プレースホルダー 3">
            <a:extLst>
              <a:ext uri="{FF2B5EF4-FFF2-40B4-BE49-F238E27FC236}">
                <a16:creationId xmlns:a16="http://schemas.microsoft.com/office/drawing/2014/main" id="{B36592A8-A0E8-684B-9B3A-08454930CBF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EB421B5-D9F3-8841-BCB0-B86827BBC5C2}"/>
              </a:ext>
            </a:extLst>
          </p:cNvPr>
          <p:cNvSpPr>
            <a:spLocks noGrp="1"/>
          </p:cNvSpPr>
          <p:nvPr>
            <p:ph type="sldNum" sz="quarter" idx="12"/>
          </p:nvPr>
        </p:nvSpPr>
        <p:spPr/>
        <p:txBody>
          <a:bodyPr/>
          <a:lstStyle/>
          <a:p>
            <a:fld id="{A7AB54B5-3791-E042-A042-8F4E8FB4B7FA}" type="slidenum">
              <a:rPr kumimoji="1" lang="ja-JP" altLang="en-US" smtClean="0"/>
              <a:t>‹#›</a:t>
            </a:fld>
            <a:endParaRPr kumimoji="1" lang="ja-JP" altLang="en-US"/>
          </a:p>
        </p:txBody>
      </p:sp>
    </p:spTree>
    <p:extLst>
      <p:ext uri="{BB962C8B-B14F-4D97-AF65-F5344CB8AC3E}">
        <p14:creationId xmlns:p14="http://schemas.microsoft.com/office/powerpoint/2010/main" val="3380463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F303F01-222C-7445-B2AC-EF93A7FAAC0A}"/>
              </a:ext>
            </a:extLst>
          </p:cNvPr>
          <p:cNvSpPr>
            <a:spLocks noGrp="1"/>
          </p:cNvSpPr>
          <p:nvPr>
            <p:ph type="dt" sz="half" idx="10"/>
          </p:nvPr>
        </p:nvSpPr>
        <p:spPr/>
        <p:txBody>
          <a:bodyPr/>
          <a:lstStyle/>
          <a:p>
            <a:fld id="{0612A1D2-7FC4-E84B-A752-4421885E186A}" type="datetimeFigureOut">
              <a:rPr kumimoji="1" lang="ja-JP" altLang="en-US" smtClean="0"/>
              <a:t>2021/8/29</a:t>
            </a:fld>
            <a:endParaRPr kumimoji="1" lang="ja-JP" altLang="en-US"/>
          </a:p>
        </p:txBody>
      </p:sp>
      <p:sp>
        <p:nvSpPr>
          <p:cNvPr id="3" name="フッター プレースホルダー 2">
            <a:extLst>
              <a:ext uri="{FF2B5EF4-FFF2-40B4-BE49-F238E27FC236}">
                <a16:creationId xmlns:a16="http://schemas.microsoft.com/office/drawing/2014/main" id="{AB49171B-F3F4-0748-A937-7F0A8A73091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7845705-FA5A-BA4A-9C18-9A1C982757D7}"/>
              </a:ext>
            </a:extLst>
          </p:cNvPr>
          <p:cNvSpPr>
            <a:spLocks noGrp="1"/>
          </p:cNvSpPr>
          <p:nvPr>
            <p:ph type="sldNum" sz="quarter" idx="12"/>
          </p:nvPr>
        </p:nvSpPr>
        <p:spPr/>
        <p:txBody>
          <a:bodyPr/>
          <a:lstStyle/>
          <a:p>
            <a:fld id="{A7AB54B5-3791-E042-A042-8F4E8FB4B7FA}" type="slidenum">
              <a:rPr kumimoji="1" lang="ja-JP" altLang="en-US" smtClean="0"/>
              <a:t>‹#›</a:t>
            </a:fld>
            <a:endParaRPr kumimoji="1" lang="ja-JP" altLang="en-US"/>
          </a:p>
        </p:txBody>
      </p:sp>
    </p:spTree>
    <p:extLst>
      <p:ext uri="{BB962C8B-B14F-4D97-AF65-F5344CB8AC3E}">
        <p14:creationId xmlns:p14="http://schemas.microsoft.com/office/powerpoint/2010/main" val="2527481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841D37-4339-5041-9281-5921785C871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B331DF-BA65-D040-9916-E5D07C7EB4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9BBA3F5-8B69-1447-9A7C-2EB6700FD9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6929E21-947C-D142-A8D4-8D2AA71B0C43}"/>
              </a:ext>
            </a:extLst>
          </p:cNvPr>
          <p:cNvSpPr>
            <a:spLocks noGrp="1"/>
          </p:cNvSpPr>
          <p:nvPr>
            <p:ph type="dt" sz="half" idx="10"/>
          </p:nvPr>
        </p:nvSpPr>
        <p:spPr/>
        <p:txBody>
          <a:bodyPr/>
          <a:lstStyle/>
          <a:p>
            <a:fld id="{0612A1D2-7FC4-E84B-A752-4421885E186A}" type="datetimeFigureOut">
              <a:rPr kumimoji="1" lang="ja-JP" altLang="en-US" smtClean="0"/>
              <a:t>2021/8/29</a:t>
            </a:fld>
            <a:endParaRPr kumimoji="1" lang="ja-JP" altLang="en-US"/>
          </a:p>
        </p:txBody>
      </p:sp>
      <p:sp>
        <p:nvSpPr>
          <p:cNvPr id="6" name="フッター プレースホルダー 5">
            <a:extLst>
              <a:ext uri="{FF2B5EF4-FFF2-40B4-BE49-F238E27FC236}">
                <a16:creationId xmlns:a16="http://schemas.microsoft.com/office/drawing/2014/main" id="{DDDF513C-5282-5843-BE4D-93E4BAFCDB1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CAB7B22-D7F3-544D-AA70-C8231020BA9C}"/>
              </a:ext>
            </a:extLst>
          </p:cNvPr>
          <p:cNvSpPr>
            <a:spLocks noGrp="1"/>
          </p:cNvSpPr>
          <p:nvPr>
            <p:ph type="sldNum" sz="quarter" idx="12"/>
          </p:nvPr>
        </p:nvSpPr>
        <p:spPr/>
        <p:txBody>
          <a:bodyPr/>
          <a:lstStyle/>
          <a:p>
            <a:fld id="{A7AB54B5-3791-E042-A042-8F4E8FB4B7FA}" type="slidenum">
              <a:rPr kumimoji="1" lang="ja-JP" altLang="en-US" smtClean="0"/>
              <a:t>‹#›</a:t>
            </a:fld>
            <a:endParaRPr kumimoji="1" lang="ja-JP" altLang="en-US"/>
          </a:p>
        </p:txBody>
      </p:sp>
    </p:spTree>
    <p:extLst>
      <p:ext uri="{BB962C8B-B14F-4D97-AF65-F5344CB8AC3E}">
        <p14:creationId xmlns:p14="http://schemas.microsoft.com/office/powerpoint/2010/main" val="1983483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DF64A9-970F-CD49-9D7E-9D0DF91A3B0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07FDBA5-C74F-7D46-9B41-C5FE6BF0BF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EA191AB-48BF-0840-8B37-D07AB50132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E467CFC-7D5C-5845-944F-E14053BBEFFB}"/>
              </a:ext>
            </a:extLst>
          </p:cNvPr>
          <p:cNvSpPr>
            <a:spLocks noGrp="1"/>
          </p:cNvSpPr>
          <p:nvPr>
            <p:ph type="dt" sz="half" idx="10"/>
          </p:nvPr>
        </p:nvSpPr>
        <p:spPr/>
        <p:txBody>
          <a:bodyPr/>
          <a:lstStyle/>
          <a:p>
            <a:fld id="{0612A1D2-7FC4-E84B-A752-4421885E186A}" type="datetimeFigureOut">
              <a:rPr kumimoji="1" lang="ja-JP" altLang="en-US" smtClean="0"/>
              <a:t>2021/8/29</a:t>
            </a:fld>
            <a:endParaRPr kumimoji="1" lang="ja-JP" altLang="en-US"/>
          </a:p>
        </p:txBody>
      </p:sp>
      <p:sp>
        <p:nvSpPr>
          <p:cNvPr id="6" name="フッター プレースホルダー 5">
            <a:extLst>
              <a:ext uri="{FF2B5EF4-FFF2-40B4-BE49-F238E27FC236}">
                <a16:creationId xmlns:a16="http://schemas.microsoft.com/office/drawing/2014/main" id="{374821A9-7041-B04A-BA8C-A0C69300F1B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5CE3DEE-37F8-6C42-ABFD-EFEF4DD59C2A}"/>
              </a:ext>
            </a:extLst>
          </p:cNvPr>
          <p:cNvSpPr>
            <a:spLocks noGrp="1"/>
          </p:cNvSpPr>
          <p:nvPr>
            <p:ph type="sldNum" sz="quarter" idx="12"/>
          </p:nvPr>
        </p:nvSpPr>
        <p:spPr/>
        <p:txBody>
          <a:bodyPr/>
          <a:lstStyle/>
          <a:p>
            <a:fld id="{A7AB54B5-3791-E042-A042-8F4E8FB4B7FA}" type="slidenum">
              <a:rPr kumimoji="1" lang="ja-JP" altLang="en-US" smtClean="0"/>
              <a:t>‹#›</a:t>
            </a:fld>
            <a:endParaRPr kumimoji="1" lang="ja-JP" altLang="en-US"/>
          </a:p>
        </p:txBody>
      </p:sp>
    </p:spTree>
    <p:extLst>
      <p:ext uri="{BB962C8B-B14F-4D97-AF65-F5344CB8AC3E}">
        <p14:creationId xmlns:p14="http://schemas.microsoft.com/office/powerpoint/2010/main" val="2051818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41118D1-BB07-D848-A8B0-33B407C67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6D79813-7E31-BC4B-97BE-09951149A2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0380FEF-EB8B-E84C-BEAE-0C40E2A05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12A1D2-7FC4-E84B-A752-4421885E186A}" type="datetimeFigureOut">
              <a:rPr kumimoji="1" lang="ja-JP" altLang="en-US" smtClean="0"/>
              <a:t>2021/8/29</a:t>
            </a:fld>
            <a:endParaRPr kumimoji="1" lang="ja-JP" altLang="en-US"/>
          </a:p>
        </p:txBody>
      </p:sp>
      <p:sp>
        <p:nvSpPr>
          <p:cNvPr id="5" name="フッター プレースホルダー 4">
            <a:extLst>
              <a:ext uri="{FF2B5EF4-FFF2-40B4-BE49-F238E27FC236}">
                <a16:creationId xmlns:a16="http://schemas.microsoft.com/office/drawing/2014/main" id="{2270F453-1673-EB43-99B5-1F56ECBE1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8560779-C041-FE45-86FB-F95F31B813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AB54B5-3791-E042-A042-8F4E8FB4B7FA}" type="slidenum">
              <a:rPr kumimoji="1" lang="ja-JP" altLang="en-US" smtClean="0"/>
              <a:t>‹#›</a:t>
            </a:fld>
            <a:endParaRPr kumimoji="1" lang="ja-JP" altLang="en-US"/>
          </a:p>
        </p:txBody>
      </p:sp>
    </p:spTree>
    <p:extLst>
      <p:ext uri="{BB962C8B-B14F-4D97-AF65-F5344CB8AC3E}">
        <p14:creationId xmlns:p14="http://schemas.microsoft.com/office/powerpoint/2010/main" val="3296754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bcpjapan.jp/" TargetMode="External"/><Relationship Id="rId2" Type="http://schemas.openxmlformats.org/officeDocument/2006/relationships/hyperlink" Target="mailto:info@bcpjapan.jp"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524000" y="5721410"/>
            <a:ext cx="9144000" cy="611112"/>
          </a:xfrm>
          <a:solidFill>
            <a:srgbClr val="0000FF"/>
          </a:solidFill>
        </p:spPr>
        <p:txBody>
          <a:bodyPr>
            <a:normAutofit/>
          </a:bodyPr>
          <a:lstStyle/>
          <a:p>
            <a:r>
              <a:rPr lang="ja-JP" altLang="en-US" sz="2800" dirty="0">
                <a:solidFill>
                  <a:schemeClr val="bg1"/>
                </a:solidFill>
              </a:rPr>
              <a:t>株式会社 </a:t>
            </a:r>
            <a:r>
              <a:rPr kumimoji="1" lang="en-US" altLang="ja-JP" dirty="0">
                <a:solidFill>
                  <a:schemeClr val="bg1"/>
                </a:solidFill>
                <a:latin typeface="Stencil"/>
                <a:cs typeface="Stencil"/>
              </a:rPr>
              <a:t>BCPJAPAN</a:t>
            </a:r>
            <a:r>
              <a:rPr lang="ja-JP" altLang="ja-JP" sz="2800" dirty="0">
                <a:solidFill>
                  <a:schemeClr val="bg1"/>
                </a:solidFill>
              </a:rPr>
              <a:t>　</a:t>
            </a:r>
            <a:r>
              <a:rPr lang="ja-JP" altLang="en-US" sz="2800" dirty="0">
                <a:solidFill>
                  <a:schemeClr val="bg1"/>
                </a:solidFill>
              </a:rPr>
              <a:t>代表取締役山口泰信</a:t>
            </a:r>
          </a:p>
        </p:txBody>
      </p:sp>
      <p:sp>
        <p:nvSpPr>
          <p:cNvPr id="5" name="スライド番号プレースホルダー 4"/>
          <p:cNvSpPr>
            <a:spLocks noGrp="1"/>
          </p:cNvSpPr>
          <p:nvPr>
            <p:ph type="sldNum" sz="quarter" idx="12"/>
          </p:nvPr>
        </p:nvSpPr>
        <p:spPr/>
        <p:txBody>
          <a:bodyPr/>
          <a:lstStyle/>
          <a:p>
            <a:fld id="{1F41AA2A-C32D-BE4C-A231-C2A9AA27CD30}" type="slidenum">
              <a:rPr kumimoji="1" lang="ja-JP" altLang="en-US" smtClean="0"/>
              <a:t>1</a:t>
            </a:fld>
            <a:endParaRPr kumimoji="1" lang="ja-JP" altLang="en-US"/>
          </a:p>
        </p:txBody>
      </p:sp>
      <p:sp>
        <p:nvSpPr>
          <p:cNvPr id="7" name="角丸四角形 6"/>
          <p:cNvSpPr/>
          <p:nvPr/>
        </p:nvSpPr>
        <p:spPr>
          <a:xfrm>
            <a:off x="1778001" y="1575612"/>
            <a:ext cx="8754533" cy="2725454"/>
          </a:xfrm>
          <a:prstGeom prst="roundRect">
            <a:avLst/>
          </a:prstGeom>
          <a:gradFill flip="none" rotWithShape="1">
            <a:gsLst>
              <a:gs pos="0">
                <a:schemeClr val="accent1">
                  <a:tint val="100000"/>
                  <a:shade val="100000"/>
                  <a:satMod val="130000"/>
                  <a:alpha val="39000"/>
                </a:schemeClr>
              </a:gs>
              <a:gs pos="100000">
                <a:schemeClr val="accent1">
                  <a:tint val="50000"/>
                  <a:shade val="100000"/>
                  <a:satMod val="350000"/>
                  <a:alpha val="3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4800" dirty="0">
                <a:solidFill>
                  <a:schemeClr val="tx1"/>
                </a:solidFill>
              </a:rPr>
              <a:t>大雨初動対応</a:t>
            </a:r>
            <a:endParaRPr lang="en-US" altLang="ja-JP" sz="4800" dirty="0">
              <a:solidFill>
                <a:schemeClr val="tx1"/>
              </a:solidFill>
            </a:endParaRPr>
          </a:p>
          <a:p>
            <a:pPr algn="ctr"/>
            <a:endParaRPr lang="ja-JP" altLang="en-US" sz="3200" dirty="0">
              <a:solidFill>
                <a:schemeClr val="tx1"/>
              </a:solidFill>
            </a:endParaRPr>
          </a:p>
          <a:p>
            <a:pPr algn="ctr"/>
            <a:r>
              <a:rPr lang="ja-JP" altLang="en-US" sz="3200" dirty="0">
                <a:solidFill>
                  <a:schemeClr val="tx1"/>
                </a:solidFill>
              </a:rPr>
              <a:t>　</a:t>
            </a:r>
            <a:r>
              <a:rPr lang="ja-JP" altLang="en-US" sz="3200">
                <a:solidFill>
                  <a:schemeClr val="tx1"/>
                </a:solidFill>
              </a:rPr>
              <a:t>　</a:t>
            </a:r>
            <a:r>
              <a:rPr lang="en-US" altLang="ja-JP" sz="3200" dirty="0">
                <a:solidFill>
                  <a:schemeClr val="tx1"/>
                </a:solidFill>
              </a:rPr>
              <a:t>〜</a:t>
            </a:r>
            <a:r>
              <a:rPr lang="ja-JP" altLang="en-US" sz="3200">
                <a:solidFill>
                  <a:schemeClr val="tx1"/>
                </a:solidFill>
              </a:rPr>
              <a:t>介護事業所編</a:t>
            </a:r>
            <a:r>
              <a:rPr lang="en-US" altLang="ja-JP" sz="3200" dirty="0">
                <a:solidFill>
                  <a:schemeClr val="tx1"/>
                </a:solidFill>
              </a:rPr>
              <a:t>〜</a:t>
            </a:r>
          </a:p>
        </p:txBody>
      </p:sp>
      <p:cxnSp>
        <p:nvCxnSpPr>
          <p:cNvPr id="9" name="直線コネクタ 8"/>
          <p:cNvCxnSpPr/>
          <p:nvPr/>
        </p:nvCxnSpPr>
        <p:spPr>
          <a:xfrm>
            <a:off x="1502442" y="6379866"/>
            <a:ext cx="9187130"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1502445" y="1049704"/>
            <a:ext cx="9381627"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0403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BA8F69-7DDF-DB41-8B16-7006B8EA01FE}"/>
              </a:ext>
            </a:extLst>
          </p:cNvPr>
          <p:cNvSpPr>
            <a:spLocks noGrp="1"/>
          </p:cNvSpPr>
          <p:nvPr>
            <p:ph type="title"/>
          </p:nvPr>
        </p:nvSpPr>
        <p:spPr/>
        <p:txBody>
          <a:bodyPr/>
          <a:lstStyle/>
          <a:p>
            <a:pPr algn="l"/>
            <a:r>
              <a:rPr kumimoji="1" lang="ja-JP" altLang="en-US"/>
              <a:t>段階　５　　　    　４　　　　　　　３</a:t>
            </a:r>
          </a:p>
        </p:txBody>
      </p:sp>
      <p:sp>
        <p:nvSpPr>
          <p:cNvPr id="4" name="スライド番号プレースホルダー 3">
            <a:extLst>
              <a:ext uri="{FF2B5EF4-FFF2-40B4-BE49-F238E27FC236}">
                <a16:creationId xmlns:a16="http://schemas.microsoft.com/office/drawing/2014/main" id="{B113AD79-0682-D348-8A73-0D415207DAA5}"/>
              </a:ext>
            </a:extLst>
          </p:cNvPr>
          <p:cNvSpPr>
            <a:spLocks noGrp="1"/>
          </p:cNvSpPr>
          <p:nvPr>
            <p:ph type="sldNum" sz="quarter" idx="12"/>
          </p:nvPr>
        </p:nvSpPr>
        <p:spPr/>
        <p:txBody>
          <a:bodyPr/>
          <a:lstStyle/>
          <a:p>
            <a:fld id="{1F41AA2A-C32D-BE4C-A231-C2A9AA27CD30}" type="slidenum">
              <a:rPr kumimoji="1" lang="ja-JP" altLang="en-US" smtClean="0"/>
              <a:t>10</a:t>
            </a:fld>
            <a:endParaRPr kumimoji="1" lang="ja-JP" altLang="en-US"/>
          </a:p>
        </p:txBody>
      </p:sp>
      <p:pic>
        <p:nvPicPr>
          <p:cNvPr id="5" name="図 4">
            <a:extLst>
              <a:ext uri="{FF2B5EF4-FFF2-40B4-BE49-F238E27FC236}">
                <a16:creationId xmlns:a16="http://schemas.microsoft.com/office/drawing/2014/main" id="{3B2FDD95-E912-F145-8EC3-FF6930DA343A}"/>
              </a:ext>
            </a:extLst>
          </p:cNvPr>
          <p:cNvPicPr>
            <a:picLocks noChangeAspect="1"/>
          </p:cNvPicPr>
          <p:nvPr/>
        </p:nvPicPr>
        <p:blipFill>
          <a:blip r:embed="rId2"/>
          <a:stretch>
            <a:fillRect/>
          </a:stretch>
        </p:blipFill>
        <p:spPr>
          <a:xfrm>
            <a:off x="1524000" y="1651992"/>
            <a:ext cx="9144000" cy="3554016"/>
          </a:xfrm>
          <a:prstGeom prst="rect">
            <a:avLst/>
          </a:prstGeom>
        </p:spPr>
      </p:pic>
    </p:spTree>
    <p:extLst>
      <p:ext uri="{BB962C8B-B14F-4D97-AF65-F5344CB8AC3E}">
        <p14:creationId xmlns:p14="http://schemas.microsoft.com/office/powerpoint/2010/main" val="2066148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normAutofit/>
          </a:bodyPr>
          <a:lstStyle/>
          <a:p>
            <a:pPr lvl="0"/>
            <a:r>
              <a:rPr lang="ja-JP" altLang="en-US" u="sng"/>
              <a:t>高齢者</a:t>
            </a:r>
            <a:r>
              <a:rPr lang="ja-JP" altLang="en-US" u="sng" dirty="0"/>
              <a:t>等避難開始</a:t>
            </a:r>
            <a:endParaRPr kumimoji="1" lang="ja-JP" altLang="en-US" dirty="0"/>
          </a:p>
        </p:txBody>
      </p:sp>
      <p:sp>
        <p:nvSpPr>
          <p:cNvPr id="3" name="コンテンツ プレースホルダー 2"/>
          <p:cNvSpPr>
            <a:spLocks noGrp="1"/>
          </p:cNvSpPr>
          <p:nvPr>
            <p:ph idx="1"/>
          </p:nvPr>
        </p:nvSpPr>
        <p:spPr>
          <a:xfrm>
            <a:off x="1750786" y="2547263"/>
            <a:ext cx="8394700" cy="2645224"/>
          </a:xfrm>
        </p:spPr>
        <p:txBody>
          <a:bodyPr>
            <a:normAutofit/>
          </a:bodyPr>
          <a:lstStyle/>
          <a:p>
            <a:pPr marL="400050" lvl="1" indent="0">
              <a:buNone/>
            </a:pPr>
            <a:r>
              <a:rPr lang="ja-JP" altLang="en-US" sz="3600" dirty="0"/>
              <a:t>避難の呼びかけがなくても、早めの避難を心掛けましょう。</a:t>
            </a:r>
          </a:p>
          <a:p>
            <a:pPr marL="400050" lvl="1" indent="0">
              <a:buNone/>
            </a:pPr>
            <a:r>
              <a:rPr lang="ja-JP" altLang="en-US" sz="3600" dirty="0">
                <a:solidFill>
                  <a:srgbClr val="FF0000"/>
                </a:solidFill>
              </a:rPr>
              <a:t>高齢者や子供、身体障害者は、早めの避難が必要</a:t>
            </a:r>
            <a:r>
              <a:rPr lang="ja-JP" altLang="en-US" sz="3600" dirty="0"/>
              <a:t>です。</a:t>
            </a:r>
            <a:endParaRPr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11</a:t>
            </a:fld>
            <a:endParaRPr kumimoji="1" lang="ja-JP" altLang="en-US"/>
          </a:p>
        </p:txBody>
      </p:sp>
    </p:spTree>
    <p:extLst>
      <p:ext uri="{BB962C8B-B14F-4D97-AF65-F5344CB8AC3E}">
        <p14:creationId xmlns:p14="http://schemas.microsoft.com/office/powerpoint/2010/main" val="3066635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normAutofit/>
          </a:bodyPr>
          <a:lstStyle/>
          <a:p>
            <a:pPr lvl="0"/>
            <a:r>
              <a:rPr lang="ja-JP" altLang="en-US" u="sng" dirty="0"/>
              <a:t>設問４</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dirty="0"/>
              <a:t>雷の音</a:t>
            </a:r>
            <a:r>
              <a:rPr lang="ja-JP" altLang="en-US" sz="3600"/>
              <a:t>が大きく何度も近くで聞こえ始めました</a:t>
            </a:r>
            <a:r>
              <a:rPr lang="ja-JP" altLang="en-US" sz="3600" dirty="0"/>
              <a:t>。</a:t>
            </a:r>
            <a:endParaRPr lang="en-US" altLang="ja-JP" sz="3600" dirty="0"/>
          </a:p>
          <a:p>
            <a:r>
              <a:rPr lang="ja-JP" altLang="en-US" sz="3600" dirty="0"/>
              <a:t>会社でパソコンの入力をしているあなたはどうしますか？</a:t>
            </a:r>
            <a:endParaRPr lang="en-US" altLang="ja-JP" sz="3600" dirty="0"/>
          </a:p>
          <a:p>
            <a:r>
              <a:rPr lang="ja-JP" altLang="en-US" sz="3600" dirty="0"/>
              <a:t>どうするべきですか？</a:t>
            </a:r>
            <a:endParaRPr lang="en-US" altLang="ja-JP" sz="3600" dirty="0"/>
          </a:p>
          <a:p>
            <a:r>
              <a:rPr lang="ja-JP" altLang="en-US" sz="3600" dirty="0"/>
              <a:t>いつもは、どうしていますか？</a:t>
            </a:r>
            <a:endParaRPr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12</a:t>
            </a:fld>
            <a:endParaRPr kumimoji="1" lang="ja-JP" altLang="en-US"/>
          </a:p>
        </p:txBody>
      </p:sp>
    </p:spTree>
    <p:extLst>
      <p:ext uri="{BB962C8B-B14F-4D97-AF65-F5344CB8AC3E}">
        <p14:creationId xmlns:p14="http://schemas.microsoft.com/office/powerpoint/2010/main" val="458108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dirty="0"/>
              <a:t>設問５</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lang="ja-JP" altLang="en-US" sz="3600"/>
              <a:t>雷の音が聞こえていますが</a:t>
            </a:r>
            <a:endParaRPr lang="en-US" altLang="ja-JP" sz="3600" dirty="0"/>
          </a:p>
          <a:p>
            <a:pPr marL="0" indent="0">
              <a:buNone/>
            </a:pPr>
            <a:r>
              <a:rPr lang="ja-JP" altLang="en-US" sz="3600"/>
              <a:t>入浴介助しているあなた</a:t>
            </a:r>
            <a:r>
              <a:rPr lang="ja-JP" altLang="en-US" sz="3600" dirty="0"/>
              <a:t>はどうしますか？</a:t>
            </a:r>
            <a:endParaRPr lang="en-US" altLang="ja-JP" sz="3600" dirty="0"/>
          </a:p>
          <a:p>
            <a:pPr marL="0" indent="0">
              <a:buNone/>
            </a:pPr>
            <a:endParaRPr lang="en-US" altLang="ja-JP" sz="3600" dirty="0"/>
          </a:p>
          <a:p>
            <a:pPr marL="0" indent="0">
              <a:buNone/>
            </a:pPr>
            <a:endParaRPr lang="en-US" altLang="ja-JP" sz="3600" dirty="0"/>
          </a:p>
          <a:p>
            <a:pPr marL="0" indent="0">
              <a:buNone/>
            </a:pPr>
            <a:r>
              <a:rPr lang="ja-JP" altLang="en-US" sz="3600"/>
              <a:t>施設長ならばどの</a:t>
            </a:r>
            <a:r>
              <a:rPr lang="ja-JP" altLang="en-US" sz="3600" dirty="0"/>
              <a:t>ような指示をしますか？</a:t>
            </a:r>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13</a:t>
            </a:fld>
            <a:endParaRPr kumimoji="1" lang="ja-JP" altLang="en-US"/>
          </a:p>
        </p:txBody>
      </p:sp>
    </p:spTree>
    <p:extLst>
      <p:ext uri="{BB962C8B-B14F-4D97-AF65-F5344CB8AC3E}">
        <p14:creationId xmlns:p14="http://schemas.microsoft.com/office/powerpoint/2010/main" val="2108223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lstStyle/>
          <a:p>
            <a:r>
              <a:rPr lang="ja-JP" altLang="en-US" dirty="0"/>
              <a:t>参考</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lang="ja-JP" altLang="en-US"/>
              <a:t>スタッフは自らサービスを止める</a:t>
            </a:r>
            <a:r>
              <a:rPr lang="ja-JP" altLang="en-US" dirty="0"/>
              <a:t>ことはありません。</a:t>
            </a:r>
            <a:endParaRPr lang="en-US" altLang="ja-JP" dirty="0"/>
          </a:p>
          <a:p>
            <a:pPr marL="0" indent="0">
              <a:buNone/>
            </a:pPr>
            <a:r>
              <a:rPr lang="ja-JP" altLang="en-US" dirty="0"/>
              <a:t>上長が早めに決断をしなければなりません。</a:t>
            </a:r>
            <a:endParaRPr lang="en-US" altLang="ja-JP"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14</a:t>
            </a:fld>
            <a:endParaRPr kumimoji="1" lang="ja-JP" altLang="en-US"/>
          </a:p>
        </p:txBody>
      </p:sp>
    </p:spTree>
    <p:extLst>
      <p:ext uri="{BB962C8B-B14F-4D97-AF65-F5344CB8AC3E}">
        <p14:creationId xmlns:p14="http://schemas.microsoft.com/office/powerpoint/2010/main" val="2327838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lstStyle/>
          <a:p>
            <a:r>
              <a:rPr lang="ja-JP" altLang="en-US" dirty="0"/>
              <a:t>参考</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lang="ja-JP" altLang="en-US" sz="4400"/>
              <a:t>直雷・誘導雷・逆流雷の３種類</a:t>
            </a:r>
            <a:endParaRPr lang="en-US" altLang="ja-JP" sz="4400" dirty="0"/>
          </a:p>
          <a:p>
            <a:pPr marL="0" indent="0">
              <a:buNone/>
            </a:pPr>
            <a:r>
              <a:rPr lang="ja-JP" altLang="en-US" sz="4400"/>
              <a:t>対策：逆流雷サージ</a:t>
            </a:r>
            <a:r>
              <a:rPr lang="ja-JP" altLang="en-US" sz="4400" dirty="0"/>
              <a:t>：</a:t>
            </a:r>
            <a:r>
              <a:rPr lang="ja-JP" altLang="en-US" sz="2400" dirty="0"/>
              <a:t>ぎゃくりゅうらいさーじ</a:t>
            </a:r>
            <a:endParaRPr lang="en-US" altLang="ja-JP" sz="2400" dirty="0"/>
          </a:p>
          <a:p>
            <a:pPr marL="0" indent="0">
              <a:buNone/>
            </a:pPr>
            <a:endParaRPr lang="en-US" altLang="ja-JP" sz="24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15</a:t>
            </a:fld>
            <a:endParaRPr kumimoji="1" lang="ja-JP" altLang="en-US"/>
          </a:p>
        </p:txBody>
      </p:sp>
      <p:pic>
        <p:nvPicPr>
          <p:cNvPr id="5" name="図 4"/>
          <p:cNvPicPr>
            <a:picLocks noChangeAspect="1"/>
          </p:cNvPicPr>
          <p:nvPr/>
        </p:nvPicPr>
        <p:blipFill>
          <a:blip r:embed="rId2"/>
          <a:stretch>
            <a:fillRect/>
          </a:stretch>
        </p:blipFill>
        <p:spPr>
          <a:xfrm>
            <a:off x="2286000" y="3248728"/>
            <a:ext cx="7620000" cy="3018425"/>
          </a:xfrm>
          <a:prstGeom prst="rect">
            <a:avLst/>
          </a:prstGeom>
        </p:spPr>
      </p:pic>
      <p:sp>
        <p:nvSpPr>
          <p:cNvPr id="6" name="テキスト ボックス 5"/>
          <p:cNvSpPr txBox="1"/>
          <p:nvPr/>
        </p:nvSpPr>
        <p:spPr>
          <a:xfrm>
            <a:off x="4440203" y="6423471"/>
            <a:ext cx="3647152" cy="369332"/>
          </a:xfrm>
          <a:prstGeom prst="rect">
            <a:avLst/>
          </a:prstGeom>
          <a:noFill/>
        </p:spPr>
        <p:txBody>
          <a:bodyPr wrap="none" rtlCol="0">
            <a:spAutoFit/>
          </a:bodyPr>
          <a:lstStyle/>
          <a:p>
            <a:r>
              <a:rPr lang="ja-JP" altLang="en-US" dirty="0"/>
              <a:t>参考文献：音羽電気工業株式会社</a:t>
            </a:r>
          </a:p>
        </p:txBody>
      </p:sp>
    </p:spTree>
    <p:extLst>
      <p:ext uri="{BB962C8B-B14F-4D97-AF65-F5344CB8AC3E}">
        <p14:creationId xmlns:p14="http://schemas.microsoft.com/office/powerpoint/2010/main" val="3583744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lstStyle/>
          <a:p>
            <a:r>
              <a:rPr lang="ja-JP" altLang="en-US" dirty="0"/>
              <a:t>参考</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a:t>ブレーカ</a:t>
            </a:r>
            <a:r>
              <a:rPr lang="ja-JP" altLang="en-US" sz="3600" dirty="0"/>
              <a:t>を</a:t>
            </a:r>
            <a:r>
              <a:rPr lang="ja-JP" altLang="en-US" sz="3600"/>
              <a:t>切れば </a:t>
            </a:r>
            <a:r>
              <a:rPr lang="en-US" altLang="ja-JP" sz="3600" dirty="0">
                <a:solidFill>
                  <a:srgbClr val="FF0000"/>
                </a:solidFill>
              </a:rPr>
              <a:t>70%</a:t>
            </a:r>
            <a:r>
              <a:rPr lang="ja-JP" altLang="en-US" sz="3600">
                <a:solidFill>
                  <a:srgbClr val="FF0000"/>
                </a:solidFill>
              </a:rPr>
              <a:t>以上</a:t>
            </a:r>
            <a:r>
              <a:rPr lang="ja-JP" altLang="en-US" sz="3600" dirty="0">
                <a:solidFill>
                  <a:srgbClr val="FF0000"/>
                </a:solidFill>
              </a:rPr>
              <a:t>の効果</a:t>
            </a:r>
            <a:r>
              <a:rPr lang="ja-JP" altLang="en-US" sz="3600" dirty="0"/>
              <a:t>が期待</a:t>
            </a:r>
            <a:r>
              <a:rPr lang="ja-JP" altLang="en-US" sz="3600"/>
              <a:t>できる</a:t>
            </a:r>
            <a:endParaRPr lang="en-US" altLang="ja-JP" sz="3600" dirty="0"/>
          </a:p>
          <a:p>
            <a:r>
              <a:rPr lang="ja-JP" altLang="en-US" sz="3600"/>
              <a:t>コンセントを抜けば、その機械は</a:t>
            </a:r>
            <a:r>
              <a:rPr lang="en-US" altLang="ja-JP" sz="3600" dirty="0">
                <a:solidFill>
                  <a:srgbClr val="FF0000"/>
                </a:solidFill>
              </a:rPr>
              <a:t>100%</a:t>
            </a:r>
            <a:r>
              <a:rPr lang="ja-JP" altLang="en-US" sz="3600">
                <a:solidFill>
                  <a:srgbClr val="FF0000"/>
                </a:solidFill>
              </a:rPr>
              <a:t>大丈夫</a:t>
            </a:r>
            <a:r>
              <a:rPr lang="ja-JP" altLang="en-US" sz="3600"/>
              <a:t>。</a:t>
            </a:r>
            <a:endParaRPr lang="en-US" altLang="ja-JP" sz="3600" dirty="0"/>
          </a:p>
          <a:p>
            <a:pPr marL="0" indent="0">
              <a:buNone/>
            </a:pPr>
            <a:endParaRPr lang="en-US" altLang="ja-JP" sz="2400" dirty="0"/>
          </a:p>
          <a:p>
            <a:pPr marL="0" indent="0">
              <a:buNone/>
            </a:pPr>
            <a:endParaRPr lang="en-US" altLang="ja-JP" sz="2400" dirty="0"/>
          </a:p>
          <a:p>
            <a:pPr marL="0" indent="0" algn="r">
              <a:buNone/>
            </a:pPr>
            <a:r>
              <a:rPr lang="ja-JP" altLang="en-US" sz="2400" dirty="0"/>
              <a:t>参考文献：信越電気防災株式会社 </a:t>
            </a:r>
          </a:p>
          <a:p>
            <a:pPr marL="0" indent="0">
              <a:buNone/>
            </a:pPr>
            <a:endParaRPr lang="en-US" altLang="ja-JP" sz="24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16</a:t>
            </a:fld>
            <a:endParaRPr kumimoji="1" lang="ja-JP" altLang="en-US"/>
          </a:p>
        </p:txBody>
      </p:sp>
    </p:spTree>
    <p:extLst>
      <p:ext uri="{BB962C8B-B14F-4D97-AF65-F5344CB8AC3E}">
        <p14:creationId xmlns:p14="http://schemas.microsoft.com/office/powerpoint/2010/main" val="3198529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dirty="0"/>
              <a:t>設問６</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a:t>どのブレーカーのスイッチが何に繋がっているかを理解していますか？</a:t>
            </a:r>
            <a:endParaRPr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17</a:t>
            </a:fld>
            <a:endParaRPr kumimoji="1" lang="ja-JP" altLang="en-US"/>
          </a:p>
        </p:txBody>
      </p:sp>
    </p:spTree>
    <p:extLst>
      <p:ext uri="{BB962C8B-B14F-4D97-AF65-F5344CB8AC3E}">
        <p14:creationId xmlns:p14="http://schemas.microsoft.com/office/powerpoint/2010/main" val="4207114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a:t>設問</a:t>
            </a:r>
            <a:r>
              <a:rPr lang="en-US" altLang="ja-JP" dirty="0"/>
              <a:t>7</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dirty="0"/>
              <a:t>火災報知器が鳴りました。</a:t>
            </a:r>
            <a:endParaRPr lang="en-US" altLang="ja-JP" sz="3600" dirty="0"/>
          </a:p>
          <a:p>
            <a:r>
              <a:rPr lang="ja-JP" altLang="en-US" sz="3600" dirty="0"/>
              <a:t>警報音を一時停止させて、火災か誤作動か確認してください</a:t>
            </a:r>
            <a:r>
              <a:rPr lang="ja-JP" altLang="en-US" sz="3600"/>
              <a:t>ください。</a:t>
            </a:r>
            <a:endParaRPr lang="en-US" altLang="ja-JP" sz="3600" dirty="0"/>
          </a:p>
          <a:p>
            <a:r>
              <a:rPr lang="ja-JP" altLang="en-US" sz="3600"/>
              <a:t>音響</a:t>
            </a:r>
            <a:r>
              <a:rPr lang="ja-JP" altLang="en-US" sz="3600" dirty="0"/>
              <a:t>停止ボタンは知っていますか？</a:t>
            </a:r>
            <a:endParaRPr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18</a:t>
            </a:fld>
            <a:endParaRPr kumimoji="1" lang="ja-JP" altLang="en-US"/>
          </a:p>
        </p:txBody>
      </p:sp>
    </p:spTree>
    <p:extLst>
      <p:ext uri="{BB962C8B-B14F-4D97-AF65-F5344CB8AC3E}">
        <p14:creationId xmlns:p14="http://schemas.microsoft.com/office/powerpoint/2010/main" val="538361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a:t>設問８</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dirty="0"/>
              <a:t>火災受信機は停電の場合何分間動きますか？</a:t>
            </a:r>
            <a:endParaRPr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19</a:t>
            </a:fld>
            <a:endParaRPr kumimoji="1" lang="ja-JP" altLang="en-US"/>
          </a:p>
        </p:txBody>
      </p:sp>
    </p:spTree>
    <p:extLst>
      <p:ext uri="{BB962C8B-B14F-4D97-AF65-F5344CB8AC3E}">
        <p14:creationId xmlns:p14="http://schemas.microsoft.com/office/powerpoint/2010/main" val="1877951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lstStyle/>
          <a:p>
            <a:r>
              <a:rPr lang="ja-JP" altLang="en-US" dirty="0"/>
              <a:t>ゲームの説明</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lang="ja-JP" altLang="en-US" sz="4400" dirty="0"/>
              <a:t>設問が画面に出ます</a:t>
            </a:r>
            <a:r>
              <a:rPr lang="ja-JP" altLang="en-US" sz="4400"/>
              <a:t>ので、</a:t>
            </a:r>
            <a:r>
              <a:rPr lang="ja-JP" altLang="en-US" sz="4400">
                <a:solidFill>
                  <a:srgbClr val="FF0000"/>
                </a:solidFill>
              </a:rPr>
              <a:t>２０問</a:t>
            </a:r>
            <a:r>
              <a:rPr lang="ja-JP" altLang="en-US" sz="4400"/>
              <a:t>に対して</a:t>
            </a:r>
            <a:r>
              <a:rPr lang="ja-JP" altLang="en-US" sz="4400">
                <a:solidFill>
                  <a:srgbClr val="FF0000"/>
                </a:solidFill>
              </a:rPr>
              <a:t>担当</a:t>
            </a:r>
            <a:r>
              <a:rPr lang="ja-JP" altLang="en-US" sz="4400" dirty="0">
                <a:solidFill>
                  <a:srgbClr val="FF0000"/>
                </a:solidFill>
              </a:rPr>
              <a:t>リーダー役</a:t>
            </a:r>
            <a:r>
              <a:rPr lang="ja-JP" altLang="en-US" sz="4400"/>
              <a:t>として解決</a:t>
            </a:r>
            <a:r>
              <a:rPr lang="ja-JP" altLang="en-US" sz="4400" dirty="0"/>
              <a:t>してください。</a:t>
            </a:r>
            <a:endParaRPr lang="en-US" altLang="ja-JP" sz="44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2</a:t>
            </a:fld>
            <a:endParaRPr kumimoji="1" lang="ja-JP" altLang="en-US"/>
          </a:p>
        </p:txBody>
      </p:sp>
    </p:spTree>
    <p:extLst>
      <p:ext uri="{BB962C8B-B14F-4D97-AF65-F5344CB8AC3E}">
        <p14:creationId xmlns:p14="http://schemas.microsoft.com/office/powerpoint/2010/main" val="913388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lstStyle/>
          <a:p>
            <a:r>
              <a:rPr lang="ja-JP" altLang="en-US" dirty="0"/>
              <a:t>参考</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lang="ja-JP" altLang="en-US" sz="4400" dirty="0"/>
              <a:t>消防法省令では、停電時</a:t>
            </a:r>
            <a:r>
              <a:rPr lang="en-US" altLang="ja-JP" sz="4400" dirty="0"/>
              <a:t>60</a:t>
            </a:r>
            <a:r>
              <a:rPr lang="ja-JP" altLang="en-US" sz="4400" dirty="0"/>
              <a:t>分間警戒、</a:t>
            </a:r>
            <a:r>
              <a:rPr lang="en-US" altLang="ja-JP" sz="4400" dirty="0"/>
              <a:t>10</a:t>
            </a:r>
            <a:r>
              <a:rPr lang="ja-JP" altLang="en-US" sz="4400" dirty="0"/>
              <a:t>分間鳴動が定められています。</a:t>
            </a:r>
            <a:endParaRPr lang="en-US" altLang="ja-JP" sz="4400" dirty="0"/>
          </a:p>
          <a:p>
            <a:pPr marL="0" indent="0">
              <a:buNone/>
            </a:pPr>
            <a:endParaRPr lang="en-US" altLang="ja-JP" sz="4400" dirty="0"/>
          </a:p>
          <a:p>
            <a:pPr marL="0" indent="0">
              <a:buNone/>
            </a:pPr>
            <a:r>
              <a:rPr lang="ja-JP" altLang="en-US" sz="4400" dirty="0"/>
              <a:t>＊３時間の計画停電の時は途中で警戒が止まるので要注意です。</a:t>
            </a:r>
            <a:endParaRPr lang="en-US" altLang="ja-JP" sz="44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20</a:t>
            </a:fld>
            <a:endParaRPr kumimoji="1" lang="ja-JP" altLang="en-US"/>
          </a:p>
        </p:txBody>
      </p:sp>
    </p:spTree>
    <p:extLst>
      <p:ext uri="{BB962C8B-B14F-4D97-AF65-F5344CB8AC3E}">
        <p14:creationId xmlns:p14="http://schemas.microsoft.com/office/powerpoint/2010/main" val="1465418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a:t>設問９</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a:t>エアコンの室外機の電源が豪雨の影響で破損して</a:t>
            </a:r>
            <a:r>
              <a:rPr lang="ja-JP" altLang="en-US" sz="3600" dirty="0"/>
              <a:t>煙が出始めました。</a:t>
            </a:r>
            <a:endParaRPr lang="en-US" altLang="ja-JP" sz="3600" dirty="0"/>
          </a:p>
          <a:p>
            <a:r>
              <a:rPr lang="ja-JP" altLang="en-US" sz="3600" dirty="0"/>
              <a:t>まずどうしますか？</a:t>
            </a:r>
            <a:endParaRPr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21</a:t>
            </a:fld>
            <a:endParaRPr kumimoji="1" lang="ja-JP" altLang="en-US"/>
          </a:p>
        </p:txBody>
      </p:sp>
    </p:spTree>
    <p:extLst>
      <p:ext uri="{BB962C8B-B14F-4D97-AF65-F5344CB8AC3E}">
        <p14:creationId xmlns:p14="http://schemas.microsoft.com/office/powerpoint/2010/main" val="3910221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lstStyle/>
          <a:p>
            <a:r>
              <a:rPr lang="ja-JP" altLang="en-US"/>
              <a:t>参考</a:t>
            </a:r>
            <a:r>
              <a:rPr lang="ja-JP" altLang="en-US" sz="3200">
                <a:solidFill>
                  <a:srgbClr val="FF0000"/>
                </a:solidFill>
              </a:rPr>
              <a:t>（順番は事情によるが手分けして同時に行う）</a:t>
            </a:r>
            <a:endParaRPr kumimoji="1" lang="ja-JP" altLang="en-US" dirty="0">
              <a:solidFill>
                <a:srgbClr val="FF0000"/>
              </a:solidFill>
            </a:endParaRPr>
          </a:p>
        </p:txBody>
      </p:sp>
      <p:sp>
        <p:nvSpPr>
          <p:cNvPr id="3" name="コンテンツ プレースホルダー 2"/>
          <p:cNvSpPr>
            <a:spLocks noGrp="1"/>
          </p:cNvSpPr>
          <p:nvPr>
            <p:ph idx="1"/>
          </p:nvPr>
        </p:nvSpPr>
        <p:spPr/>
        <p:txBody>
          <a:bodyPr>
            <a:normAutofit/>
          </a:bodyPr>
          <a:lstStyle/>
          <a:p>
            <a:r>
              <a:rPr lang="ja-JP" altLang="en-US" sz="4400"/>
              <a:t>避難誘導（火事だー！）</a:t>
            </a:r>
            <a:endParaRPr lang="en-US" altLang="ja-JP" sz="4400" dirty="0"/>
          </a:p>
          <a:p>
            <a:r>
              <a:rPr lang="ja-JP" altLang="en-US" sz="4400"/>
              <a:t>機械の電源を落とす</a:t>
            </a:r>
            <a:endParaRPr lang="en-US" altLang="ja-JP" sz="4400" dirty="0"/>
          </a:p>
          <a:p>
            <a:r>
              <a:rPr lang="ja-JP" altLang="en-US" sz="4400"/>
              <a:t>落とせない場合、地区ブレーカーを落とす（事前に表示）</a:t>
            </a:r>
            <a:endParaRPr lang="en-US" altLang="ja-JP" sz="4400" dirty="0"/>
          </a:p>
          <a:p>
            <a:r>
              <a:rPr lang="ja-JP" altLang="en-US" sz="4400"/>
              <a:t>初期消火（仲間を呼ぶ）</a:t>
            </a:r>
            <a:endParaRPr lang="en-US" altLang="ja-JP" sz="4400" dirty="0"/>
          </a:p>
          <a:p>
            <a:r>
              <a:rPr lang="ja-JP" altLang="en-US" sz="4400"/>
              <a:t>１１９番</a:t>
            </a:r>
            <a:r>
              <a:rPr lang="ja-JP" altLang="en-US" sz="4400" dirty="0"/>
              <a:t>通報（マニュアル整備）</a:t>
            </a:r>
            <a:endParaRPr lang="en-US" altLang="ja-JP" sz="4400" dirty="0"/>
          </a:p>
          <a:p>
            <a:pPr marL="0" indent="0">
              <a:buNone/>
            </a:pPr>
            <a:endParaRPr lang="en-US" altLang="ja-JP" sz="4400" dirty="0"/>
          </a:p>
          <a:p>
            <a:pPr marL="0" indent="0">
              <a:buNone/>
            </a:pPr>
            <a:endParaRPr lang="en-US" altLang="ja-JP" sz="44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22</a:t>
            </a:fld>
            <a:endParaRPr kumimoji="1" lang="ja-JP" altLang="en-US"/>
          </a:p>
        </p:txBody>
      </p:sp>
    </p:spTree>
    <p:extLst>
      <p:ext uri="{BB962C8B-B14F-4D97-AF65-F5344CB8AC3E}">
        <p14:creationId xmlns:p14="http://schemas.microsoft.com/office/powerpoint/2010/main" val="904307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a:t>設問１０</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dirty="0"/>
              <a:t>消火器では消えないくらい大きくなりました。どうしますか？</a:t>
            </a:r>
            <a:endParaRPr lang="en-US" altLang="ja-JP" sz="3600" dirty="0"/>
          </a:p>
          <a:p>
            <a:pPr marL="0" indent="0">
              <a:buNone/>
            </a:pPr>
            <a:endParaRPr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23</a:t>
            </a:fld>
            <a:endParaRPr kumimoji="1" lang="ja-JP" altLang="en-US"/>
          </a:p>
        </p:txBody>
      </p:sp>
    </p:spTree>
    <p:extLst>
      <p:ext uri="{BB962C8B-B14F-4D97-AF65-F5344CB8AC3E}">
        <p14:creationId xmlns:p14="http://schemas.microsoft.com/office/powerpoint/2010/main" val="2286020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66520" y="365125"/>
            <a:ext cx="5387280" cy="2559228"/>
          </a:xfrm>
        </p:spPr>
        <p:txBody>
          <a:bodyPr>
            <a:normAutofit fontScale="90000"/>
          </a:bodyPr>
          <a:lstStyle/>
          <a:p>
            <a:pPr algn="ctr">
              <a:defRPr/>
            </a:pPr>
            <a:r>
              <a:rPr lang="ja-JP" altLang="en-US">
                <a:cs typeface="+mj-cs"/>
              </a:rPr>
              <a:t>火事だー！　</a:t>
            </a:r>
            <a:br>
              <a:rPr lang="en-US" altLang="ja-JP" dirty="0">
                <a:cs typeface="+mj-cs"/>
              </a:rPr>
            </a:br>
            <a:r>
              <a:rPr lang="ja-JP" altLang="en-US">
                <a:cs typeface="+mj-cs"/>
              </a:rPr>
              <a:t>避難誘導　＆　避難</a:t>
            </a:r>
            <a:br>
              <a:rPr lang="en-US" altLang="ja-JP" dirty="0">
                <a:cs typeface="+mj-cs"/>
              </a:rPr>
            </a:br>
            <a:r>
              <a:rPr lang="ja-JP" altLang="en-US">
                <a:cs typeface="+mj-cs"/>
              </a:rPr>
              <a:t>２号</a:t>
            </a:r>
            <a:r>
              <a:rPr lang="ja-JP" altLang="en-US"/>
              <a:t>消火栓</a:t>
            </a:r>
            <a:r>
              <a:rPr lang="en-US" altLang="ja-JP" sz="3100" dirty="0">
                <a:solidFill>
                  <a:srgbClr val="FF0000"/>
                </a:solidFill>
              </a:rPr>
              <a:t>(</a:t>
            </a:r>
            <a:r>
              <a:rPr lang="ja-JP" altLang="en-US" sz="3100">
                <a:solidFill>
                  <a:srgbClr val="FF0000"/>
                </a:solidFill>
              </a:rPr>
              <a:t>一人操作可能</a:t>
            </a:r>
            <a:r>
              <a:rPr lang="en-US" altLang="ja-JP" sz="3100" dirty="0">
                <a:solidFill>
                  <a:srgbClr val="FF0000"/>
                </a:solidFill>
              </a:rPr>
              <a:t>)</a:t>
            </a:r>
            <a:br>
              <a:rPr lang="en-US" altLang="ja-JP" dirty="0"/>
            </a:br>
            <a:r>
              <a:rPr lang="ja-JP" altLang="en-US"/>
              <a:t>１１９番通報確認</a:t>
            </a:r>
            <a:r>
              <a:rPr lang="ja-JP" altLang="en-US" dirty="0">
                <a:cs typeface="+mj-cs"/>
              </a:rPr>
              <a:t>　</a:t>
            </a:r>
          </a:p>
        </p:txBody>
      </p:sp>
      <p:sp>
        <p:nvSpPr>
          <p:cNvPr id="97284" name="スライド番号プレースホルダー 3"/>
          <p:cNvSpPr>
            <a:spLocks noGrp="1"/>
          </p:cNvSpPr>
          <p:nvPr>
            <p:ph type="sldNum" sz="quarter" idx="1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3200">
                <a:solidFill>
                  <a:schemeClr val="tx1"/>
                </a:solidFill>
                <a:latin typeface="Garamond" charset="0"/>
                <a:ea typeface="ＭＳ Ｐゴシック" charset="0"/>
                <a:cs typeface="ＭＳ Ｐゴシック" charset="0"/>
              </a:defRPr>
            </a:lvl1pPr>
            <a:lvl2pPr>
              <a:defRPr kumimoji="1" sz="2800">
                <a:solidFill>
                  <a:schemeClr val="tx1"/>
                </a:solidFill>
                <a:latin typeface="Garamond" charset="0"/>
                <a:ea typeface="ＭＳ Ｐゴシック" charset="0"/>
              </a:defRPr>
            </a:lvl2pPr>
            <a:lvl3pPr>
              <a:defRPr kumimoji="1" sz="2400">
                <a:solidFill>
                  <a:schemeClr val="tx1"/>
                </a:solidFill>
                <a:latin typeface="Garamond" charset="0"/>
                <a:ea typeface="ＭＳ Ｐゴシック" charset="0"/>
              </a:defRPr>
            </a:lvl3pPr>
            <a:lvl4pPr>
              <a:defRPr kumimoji="1" sz="2000">
                <a:solidFill>
                  <a:schemeClr val="tx1"/>
                </a:solidFill>
                <a:latin typeface="Garamond" charset="0"/>
                <a:ea typeface="ＭＳ Ｐゴシック" charset="0"/>
              </a:defRPr>
            </a:lvl4pPr>
            <a:lvl5pPr>
              <a:defRPr kumimoji="1" sz="2000">
                <a:solidFill>
                  <a:schemeClr val="tx1"/>
                </a:solidFill>
                <a:latin typeface="Garamond" charset="0"/>
                <a:ea typeface="ＭＳ Ｐゴシック" charset="0"/>
              </a:defRPr>
            </a:lvl5pPr>
            <a:lvl6pPr eaLnBrk="0" hangingPunct="0">
              <a:buFont typeface="Wingdings" charset="0"/>
              <a:defRPr kumimoji="1" sz="2000">
                <a:solidFill>
                  <a:schemeClr val="tx1"/>
                </a:solidFill>
                <a:latin typeface="Garamond" charset="0"/>
                <a:ea typeface="ＭＳ Ｐゴシック" charset="0"/>
              </a:defRPr>
            </a:lvl6pPr>
            <a:lvl7pPr eaLnBrk="0" hangingPunct="0">
              <a:buFont typeface="Wingdings" charset="0"/>
              <a:defRPr kumimoji="1" sz="2000">
                <a:solidFill>
                  <a:schemeClr val="tx1"/>
                </a:solidFill>
                <a:latin typeface="Garamond" charset="0"/>
                <a:ea typeface="ＭＳ Ｐゴシック" charset="0"/>
              </a:defRPr>
            </a:lvl7pPr>
            <a:lvl8pPr eaLnBrk="0" hangingPunct="0">
              <a:buFont typeface="Wingdings" charset="0"/>
              <a:defRPr kumimoji="1" sz="2000">
                <a:solidFill>
                  <a:schemeClr val="tx1"/>
                </a:solidFill>
                <a:latin typeface="Garamond" charset="0"/>
                <a:ea typeface="ＭＳ Ｐゴシック" charset="0"/>
              </a:defRPr>
            </a:lvl8pPr>
            <a:lvl9pPr eaLnBrk="0" hangingPunct="0">
              <a:buFont typeface="Wingdings" charset="0"/>
              <a:defRPr kumimoji="1" sz="2000">
                <a:solidFill>
                  <a:schemeClr val="tx1"/>
                </a:solidFill>
                <a:latin typeface="Garamond" charset="0"/>
                <a:ea typeface="ＭＳ Ｐゴシック" charset="0"/>
              </a:defRPr>
            </a:lvl9pPr>
          </a:lstStyle>
          <a:p>
            <a:pPr>
              <a:defRPr/>
            </a:pPr>
            <a:fld id="{684929B1-50C1-C844-8968-7E07A69CF83D}" type="slidenum">
              <a:rPr kumimoji="0" lang="en-US" altLang="ja-JP" sz="1200">
                <a:latin typeface="Arial" charset="0"/>
              </a:rPr>
              <a:pPr>
                <a:defRPr/>
              </a:pPr>
              <a:t>24</a:t>
            </a:fld>
            <a:endParaRPr kumimoji="0" lang="en-US" altLang="ja-JP" sz="1200">
              <a:latin typeface="Arial" charset="0"/>
            </a:endParaRPr>
          </a:p>
        </p:txBody>
      </p:sp>
      <p:pic>
        <p:nvPicPr>
          <p:cNvPr id="4" name="図 3"/>
          <p:cNvPicPr>
            <a:picLocks noChangeAspect="1"/>
          </p:cNvPicPr>
          <p:nvPr/>
        </p:nvPicPr>
        <p:blipFill>
          <a:blip r:embed="rId2"/>
          <a:stretch>
            <a:fillRect/>
          </a:stretch>
        </p:blipFill>
        <p:spPr>
          <a:xfrm>
            <a:off x="1775520" y="404664"/>
            <a:ext cx="4191000" cy="6007100"/>
          </a:xfrm>
          <a:prstGeom prst="rect">
            <a:avLst/>
          </a:prstGeom>
        </p:spPr>
      </p:pic>
      <p:pic>
        <p:nvPicPr>
          <p:cNvPr id="5" name="図 4"/>
          <p:cNvPicPr>
            <a:picLocks noChangeAspect="1"/>
          </p:cNvPicPr>
          <p:nvPr/>
        </p:nvPicPr>
        <p:blipFill>
          <a:blip r:embed="rId3"/>
          <a:stretch>
            <a:fillRect/>
          </a:stretch>
        </p:blipFill>
        <p:spPr>
          <a:xfrm>
            <a:off x="6185788" y="2924353"/>
            <a:ext cx="4025012" cy="2963873"/>
          </a:xfrm>
          <a:prstGeom prst="rect">
            <a:avLst/>
          </a:prstGeom>
        </p:spPr>
      </p:pic>
    </p:spTree>
    <p:extLst>
      <p:ext uri="{BB962C8B-B14F-4D97-AF65-F5344CB8AC3E}">
        <p14:creationId xmlns:p14="http://schemas.microsoft.com/office/powerpoint/2010/main" val="3465378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１号</a:t>
            </a:r>
            <a:r>
              <a:rPr kumimoji="1" lang="ja-JP" altLang="en-US"/>
              <a:t>消火栓　</a:t>
            </a:r>
            <a:r>
              <a:rPr kumimoji="1" lang="en-US" altLang="ja-JP" dirty="0">
                <a:solidFill>
                  <a:srgbClr val="FF0000"/>
                </a:solidFill>
              </a:rPr>
              <a:t>(</a:t>
            </a:r>
            <a:r>
              <a:rPr kumimoji="1" lang="ja-JP" altLang="en-US">
                <a:solidFill>
                  <a:srgbClr val="FF0000"/>
                </a:solidFill>
              </a:rPr>
              <a:t>二人以上での操作</a:t>
            </a:r>
            <a:r>
              <a:rPr kumimoji="1" lang="en-US" altLang="ja-JP" dirty="0">
                <a:solidFill>
                  <a:srgbClr val="FF0000"/>
                </a:solidFill>
              </a:rPr>
              <a:t>)</a:t>
            </a:r>
            <a:endParaRPr kumimoji="1" lang="ja-JP" altLang="en-US" dirty="0">
              <a:solidFill>
                <a:srgbClr val="FF0000"/>
              </a:solidFill>
            </a:endParaRPr>
          </a:p>
        </p:txBody>
      </p:sp>
      <p:sp>
        <p:nvSpPr>
          <p:cNvPr id="4" name="スライド番号プレースホルダー 3"/>
          <p:cNvSpPr>
            <a:spLocks noGrp="1"/>
          </p:cNvSpPr>
          <p:nvPr>
            <p:ph type="sldNum" sz="quarter" idx="11"/>
          </p:nvPr>
        </p:nvSpPr>
        <p:spPr/>
        <p:txBody>
          <a:bodyPr/>
          <a:lstStyle/>
          <a:p>
            <a:pPr>
              <a:defRPr/>
            </a:pPr>
            <a:fld id="{CBA906DC-1F1B-A74D-9826-7C7CBD212925}" type="slidenum">
              <a:rPr lang="en-US" altLang="ja-JP" smtClean="0"/>
              <a:pPr>
                <a:defRPr/>
              </a:pPr>
              <a:t>25</a:t>
            </a:fld>
            <a:endParaRPr lang="en-US" altLang="ja-JP"/>
          </a:p>
        </p:txBody>
      </p:sp>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2583" r="54375"/>
          <a:stretch/>
        </p:blipFill>
        <p:spPr bwMode="auto">
          <a:xfrm>
            <a:off x="2567608" y="1276975"/>
            <a:ext cx="6984776" cy="5631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48752138-9E5B-7F4E-B4B1-29717659A67B}"/>
              </a:ext>
            </a:extLst>
          </p:cNvPr>
          <p:cNvSpPr txBox="1"/>
          <p:nvPr/>
        </p:nvSpPr>
        <p:spPr>
          <a:xfrm>
            <a:off x="10239186" y="87537"/>
            <a:ext cx="553998" cy="6555641"/>
          </a:xfrm>
          <a:prstGeom prst="rect">
            <a:avLst/>
          </a:prstGeom>
          <a:noFill/>
          <a:ln>
            <a:solidFill>
              <a:srgbClr val="FF0000"/>
            </a:solidFill>
          </a:ln>
        </p:spPr>
        <p:txBody>
          <a:bodyPr vert="eaVert" wrap="none" rtlCol="0">
            <a:spAutoFit/>
          </a:bodyPr>
          <a:lstStyle/>
          <a:p>
            <a:r>
              <a:rPr kumimoji="1" lang="ja-JP" altLang="en-US" sz="2400">
                <a:solidFill>
                  <a:srgbClr val="FF0000"/>
                </a:solidFill>
              </a:rPr>
              <a:t>起動ボタンの連動に消火設備により個性がある</a:t>
            </a:r>
          </a:p>
        </p:txBody>
      </p:sp>
    </p:spTree>
    <p:extLst>
      <p:ext uri="{BB962C8B-B14F-4D97-AF65-F5344CB8AC3E}">
        <p14:creationId xmlns:p14="http://schemas.microsoft.com/office/powerpoint/2010/main" val="1161431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a:t>設問１１</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dirty="0"/>
              <a:t>消火栓のホースで消火を開始しました。</a:t>
            </a:r>
            <a:endParaRPr lang="en-US" altLang="ja-JP" sz="3600" dirty="0"/>
          </a:p>
          <a:p>
            <a:r>
              <a:rPr lang="ja-JP" altLang="en-US" sz="3600" dirty="0"/>
              <a:t>その時、近くに雷が落ちて停電になりました。</a:t>
            </a:r>
            <a:endParaRPr lang="en-US" altLang="ja-JP" sz="3600" dirty="0"/>
          </a:p>
          <a:p>
            <a:r>
              <a:rPr lang="ja-JP" altLang="en-US" sz="3600" dirty="0"/>
              <a:t>消火栓から水は出ますか？</a:t>
            </a:r>
            <a:endParaRPr lang="en-US" altLang="ja-JP" sz="3600" dirty="0"/>
          </a:p>
          <a:p>
            <a:pPr marL="0" indent="0">
              <a:buNone/>
            </a:pPr>
            <a:r>
              <a:rPr lang="ja-JP" altLang="en-US" sz="3600" dirty="0"/>
              <a:t>（消火ポンプの停電時の動作は？）</a:t>
            </a:r>
            <a:endParaRPr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26</a:t>
            </a:fld>
            <a:endParaRPr kumimoji="1" lang="ja-JP" altLang="en-US"/>
          </a:p>
        </p:txBody>
      </p:sp>
    </p:spTree>
    <p:extLst>
      <p:ext uri="{BB962C8B-B14F-4D97-AF65-F5344CB8AC3E}">
        <p14:creationId xmlns:p14="http://schemas.microsoft.com/office/powerpoint/2010/main" val="135264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9599341" cy="1325563"/>
          </a:xfrm>
          <a:solidFill>
            <a:srgbClr val="DBEEF4"/>
          </a:solidFill>
          <a:ln>
            <a:solidFill>
              <a:schemeClr val="accent6"/>
            </a:solidFill>
          </a:ln>
        </p:spPr>
        <p:txBody>
          <a:bodyPr/>
          <a:lstStyle/>
          <a:p>
            <a:r>
              <a:rPr kumimoji="1" lang="ja-JP" altLang="en-US"/>
              <a:t>消火栓</a:t>
            </a:r>
            <a:r>
              <a:rPr kumimoji="1" lang="en-US" altLang="ja-JP" dirty="0"/>
              <a:t> </a:t>
            </a:r>
            <a:r>
              <a:rPr kumimoji="1" lang="ja-JP" altLang="en-US"/>
              <a:t>以下の４つ（確認が必要）</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バッテリーで稼働</a:t>
            </a:r>
            <a:endParaRPr kumimoji="1" lang="en-US" altLang="ja-JP" dirty="0"/>
          </a:p>
          <a:p>
            <a:r>
              <a:rPr lang="ja-JP" altLang="en-US"/>
              <a:t>非常発</a:t>
            </a:r>
            <a:r>
              <a:rPr lang="ja-JP" altLang="en-US" dirty="0"/>
              <a:t>電機で作動</a:t>
            </a:r>
            <a:endParaRPr lang="en-US" altLang="ja-JP" dirty="0"/>
          </a:p>
          <a:p>
            <a:r>
              <a:rPr lang="ja-JP" altLang="en-US" dirty="0"/>
              <a:t>防火用水が高所に設置されており</a:t>
            </a:r>
            <a:r>
              <a:rPr lang="ja-JP" altLang="en-US"/>
              <a:t>落下水圧で２</a:t>
            </a:r>
            <a:r>
              <a:rPr lang="en-US" altLang="ja-JP" dirty="0"/>
              <a:t>〜</a:t>
            </a:r>
            <a:r>
              <a:rPr lang="ja-JP" altLang="en-US"/>
              <a:t>３</a:t>
            </a:r>
            <a:r>
              <a:rPr lang="en-US" altLang="ja-JP" dirty="0"/>
              <a:t>m</a:t>
            </a:r>
            <a:r>
              <a:rPr lang="ja-JP" altLang="en-US"/>
              <a:t>出る</a:t>
            </a:r>
            <a:endParaRPr lang="en-US" altLang="ja-JP" dirty="0"/>
          </a:p>
          <a:p>
            <a:r>
              <a:rPr lang="ja-JP" altLang="en-US"/>
              <a:t>まったく動かない</a:t>
            </a:r>
            <a:endParaRPr kumimoji="1" lang="ja-JP" altLang="en-US"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27</a:t>
            </a:fld>
            <a:endParaRPr kumimoji="1" lang="ja-JP" altLang="en-US"/>
          </a:p>
        </p:txBody>
      </p:sp>
      <p:pic>
        <p:nvPicPr>
          <p:cNvPr id="5" name="図 4"/>
          <p:cNvPicPr>
            <a:picLocks noChangeAspect="1"/>
          </p:cNvPicPr>
          <p:nvPr/>
        </p:nvPicPr>
        <p:blipFill>
          <a:blip r:embed="rId2"/>
          <a:stretch>
            <a:fillRect/>
          </a:stretch>
        </p:blipFill>
        <p:spPr>
          <a:xfrm>
            <a:off x="6519228" y="3912543"/>
            <a:ext cx="3459408" cy="2590712"/>
          </a:xfrm>
          <a:prstGeom prst="rect">
            <a:avLst/>
          </a:prstGeom>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l="38985" t="24609" r="25586" b="37999"/>
          <a:stretch>
            <a:fillRect/>
          </a:stretch>
        </p:blipFill>
        <p:spPr bwMode="auto">
          <a:xfrm>
            <a:off x="1992314" y="3938779"/>
            <a:ext cx="4105892" cy="26001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テキスト ボックス 6">
            <a:extLst>
              <a:ext uri="{FF2B5EF4-FFF2-40B4-BE49-F238E27FC236}">
                <a16:creationId xmlns:a16="http://schemas.microsoft.com/office/drawing/2014/main" id="{1640A4BF-BB0F-824F-905A-C64B8E04FBB4}"/>
              </a:ext>
            </a:extLst>
          </p:cNvPr>
          <p:cNvSpPr txBox="1"/>
          <p:nvPr/>
        </p:nvSpPr>
        <p:spPr>
          <a:xfrm>
            <a:off x="10851492" y="165834"/>
            <a:ext cx="923330" cy="6247864"/>
          </a:xfrm>
          <a:prstGeom prst="rect">
            <a:avLst/>
          </a:prstGeom>
          <a:noFill/>
          <a:ln>
            <a:solidFill>
              <a:srgbClr val="FF0000"/>
            </a:solidFill>
          </a:ln>
        </p:spPr>
        <p:txBody>
          <a:bodyPr vert="eaVert" wrap="none" rtlCol="0">
            <a:spAutoFit/>
          </a:bodyPr>
          <a:lstStyle/>
          <a:p>
            <a:r>
              <a:rPr lang="ja-JP" altLang="en-US" sz="2400">
                <a:solidFill>
                  <a:srgbClr val="FF0000"/>
                </a:solidFill>
              </a:rPr>
              <a:t>本番・訓練終了後は、ポンプ室のポンプ停止</a:t>
            </a:r>
            <a:endParaRPr lang="en-US" altLang="ja-JP" sz="2400" dirty="0">
              <a:solidFill>
                <a:srgbClr val="FF0000"/>
              </a:solidFill>
            </a:endParaRPr>
          </a:p>
          <a:p>
            <a:r>
              <a:rPr lang="ja-JP" altLang="en-US" sz="2400">
                <a:solidFill>
                  <a:srgbClr val="FF0000"/>
                </a:solidFill>
              </a:rPr>
              <a:t>　ボタンを押してポンプを停止させる</a:t>
            </a:r>
            <a:endParaRPr kumimoji="1" lang="ja-JP" altLang="en-US" sz="2400">
              <a:solidFill>
                <a:srgbClr val="FF0000"/>
              </a:solidFill>
            </a:endParaRPr>
          </a:p>
        </p:txBody>
      </p:sp>
    </p:spTree>
    <p:extLst>
      <p:ext uri="{BB962C8B-B14F-4D97-AF65-F5344CB8AC3E}">
        <p14:creationId xmlns:p14="http://schemas.microsoft.com/office/powerpoint/2010/main" val="3320998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a:t>設問１２</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lang="ja-JP" altLang="en-US" sz="3600" dirty="0"/>
              <a:t>鎮火に成功しました</a:t>
            </a:r>
            <a:r>
              <a:rPr lang="ja-JP" altLang="en-US" sz="3600"/>
              <a:t>が、暗がりで消火</a:t>
            </a:r>
            <a:r>
              <a:rPr lang="ja-JP" altLang="en-US" sz="3600" dirty="0"/>
              <a:t>活動をしていた、山口さんの足にホースが絡んで滑って転倒し</a:t>
            </a:r>
            <a:r>
              <a:rPr lang="ja-JP" altLang="en-US" sz="3600"/>
              <a:t>頭を強打し意識はありますが自力で立てないようです。</a:t>
            </a:r>
            <a:endParaRPr lang="en-US" altLang="ja-JP" sz="3600" dirty="0"/>
          </a:p>
          <a:p>
            <a:pPr marL="0" indent="0">
              <a:buNone/>
            </a:pPr>
            <a:endParaRPr lang="ja-JP" altLang="en-US"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28</a:t>
            </a:fld>
            <a:endParaRPr kumimoji="1" lang="ja-JP" altLang="en-US"/>
          </a:p>
        </p:txBody>
      </p:sp>
    </p:spTree>
    <p:extLst>
      <p:ext uri="{BB962C8B-B14F-4D97-AF65-F5344CB8AC3E}">
        <p14:creationId xmlns:p14="http://schemas.microsoft.com/office/powerpoint/2010/main" val="1339037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chemeClr val="accent6"/>
            </a:solidFill>
          </a:ln>
        </p:spPr>
        <p:txBody>
          <a:bodyPr/>
          <a:lstStyle/>
          <a:p>
            <a:r>
              <a:rPr lang="ja-JP" altLang="en-US" dirty="0"/>
              <a:t>参考</a:t>
            </a:r>
            <a:endParaRPr kumimoji="1" lang="ja-JP" altLang="en-US" dirty="0"/>
          </a:p>
        </p:txBody>
      </p:sp>
      <p:sp>
        <p:nvSpPr>
          <p:cNvPr id="3" name="コンテンツ プレースホルダー 2"/>
          <p:cNvSpPr>
            <a:spLocks noGrp="1"/>
          </p:cNvSpPr>
          <p:nvPr>
            <p:ph idx="1"/>
          </p:nvPr>
        </p:nvSpPr>
        <p:spPr/>
        <p:txBody>
          <a:bodyPr/>
          <a:lstStyle/>
          <a:p>
            <a:r>
              <a:rPr lang="ja-JP" altLang="en-US"/>
              <a:t>搬送する場合の方法（安全な場所へ）</a:t>
            </a:r>
            <a:endParaRPr lang="en-US" altLang="ja-JP" dirty="0"/>
          </a:p>
          <a:p>
            <a:r>
              <a:rPr lang="ja-JP" altLang="en-US"/>
              <a:t>動かさない方が良い場合もある</a:t>
            </a:r>
            <a:endParaRPr lang="en-US" altLang="ja-JP" dirty="0"/>
          </a:p>
          <a:p>
            <a:r>
              <a:rPr lang="ja-JP" altLang="en-US"/>
              <a:t>応急手当する</a:t>
            </a:r>
            <a:endParaRPr lang="en-US" altLang="ja-JP" dirty="0"/>
          </a:p>
          <a:p>
            <a:pPr lvl="1"/>
            <a:r>
              <a:rPr lang="ja-JP" altLang="en-US"/>
              <a:t>名前を聞く</a:t>
            </a:r>
            <a:endParaRPr lang="en-US" altLang="ja-JP" dirty="0"/>
          </a:p>
          <a:p>
            <a:pPr lvl="1"/>
            <a:r>
              <a:rPr lang="ja-JP" altLang="en-US"/>
              <a:t>年齢を聞く</a:t>
            </a:r>
            <a:endParaRPr lang="en-US" altLang="ja-JP" dirty="0"/>
          </a:p>
          <a:p>
            <a:pPr lvl="1"/>
            <a:r>
              <a:rPr lang="ja-JP" altLang="en-US"/>
              <a:t>日にちを聞く</a:t>
            </a:r>
            <a:endParaRPr lang="en-US" altLang="ja-JP" dirty="0"/>
          </a:p>
          <a:p>
            <a:pPr lvl="1"/>
            <a:r>
              <a:rPr lang="ja-JP" altLang="en-US"/>
              <a:t>場所を聞く</a:t>
            </a:r>
            <a:endParaRPr lang="en-US" altLang="ja-JP" dirty="0"/>
          </a:p>
          <a:p>
            <a:r>
              <a:rPr kumimoji="1" lang="ja-JP" altLang="en-US"/>
              <a:t>病院へ搬送</a:t>
            </a:r>
            <a:endParaRPr kumimoji="1" lang="en-US" altLang="ja-JP" dirty="0"/>
          </a:p>
          <a:p>
            <a:r>
              <a:rPr lang="ja-JP" altLang="en-US"/>
              <a:t>救急車</a:t>
            </a:r>
            <a:endParaRPr kumimoji="1" lang="ja-JP" altLang="en-US"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29</a:t>
            </a:fld>
            <a:endParaRPr kumimoji="1" lang="ja-JP" altLang="en-US"/>
          </a:p>
        </p:txBody>
      </p:sp>
      <p:pic>
        <p:nvPicPr>
          <p:cNvPr id="5" name="図 4"/>
          <p:cNvPicPr>
            <a:picLocks noChangeAspect="1"/>
          </p:cNvPicPr>
          <p:nvPr/>
        </p:nvPicPr>
        <p:blipFill>
          <a:blip r:embed="rId2"/>
          <a:stretch>
            <a:fillRect/>
          </a:stretch>
        </p:blipFill>
        <p:spPr>
          <a:xfrm>
            <a:off x="4278088" y="3627214"/>
            <a:ext cx="5570942" cy="3105115"/>
          </a:xfrm>
          <a:prstGeom prst="rect">
            <a:avLst/>
          </a:prstGeom>
        </p:spPr>
      </p:pic>
      <p:sp>
        <p:nvSpPr>
          <p:cNvPr id="6" name="テキスト ボックス 5">
            <a:extLst>
              <a:ext uri="{FF2B5EF4-FFF2-40B4-BE49-F238E27FC236}">
                <a16:creationId xmlns:a16="http://schemas.microsoft.com/office/drawing/2014/main" id="{56B6057F-9D93-C243-972B-B6BFF2E58AE4}"/>
              </a:ext>
            </a:extLst>
          </p:cNvPr>
          <p:cNvSpPr txBox="1"/>
          <p:nvPr/>
        </p:nvSpPr>
        <p:spPr>
          <a:xfrm>
            <a:off x="4278087" y="2796218"/>
            <a:ext cx="6694713" cy="830997"/>
          </a:xfrm>
          <a:prstGeom prst="rect">
            <a:avLst/>
          </a:prstGeom>
          <a:noFill/>
          <a:ln>
            <a:solidFill>
              <a:srgbClr val="FF0000"/>
            </a:solidFill>
          </a:ln>
        </p:spPr>
        <p:txBody>
          <a:bodyPr wrap="square" rtlCol="0">
            <a:spAutoFit/>
          </a:bodyPr>
          <a:lstStyle/>
          <a:p>
            <a:r>
              <a:rPr lang="ja-JP" altLang="en-US" sz="2400">
                <a:solidFill>
                  <a:srgbClr val="FF0000"/>
                </a:solidFill>
              </a:rPr>
              <a:t>胃の向きと流れを考えると</a:t>
            </a:r>
            <a:r>
              <a:rPr kumimoji="1" lang="ja-JP" altLang="en-US" sz="2400">
                <a:solidFill>
                  <a:srgbClr val="FF0000"/>
                </a:solidFill>
              </a:rPr>
              <a:t>イラストとは逆で</a:t>
            </a:r>
            <a:endParaRPr kumimoji="1" lang="en-US" altLang="ja-JP" sz="2400" dirty="0">
              <a:solidFill>
                <a:srgbClr val="FF0000"/>
              </a:solidFill>
            </a:endParaRPr>
          </a:p>
          <a:p>
            <a:r>
              <a:rPr kumimoji="1" lang="ja-JP" altLang="en-US" sz="2400">
                <a:solidFill>
                  <a:srgbClr val="FF0000"/>
                </a:solidFill>
              </a:rPr>
              <a:t>回復体位は右脇腹を下にする方が良い</a:t>
            </a:r>
            <a:endParaRPr kumimoji="1" lang="en-US" altLang="ja-JP" sz="2400" dirty="0">
              <a:solidFill>
                <a:srgbClr val="FF0000"/>
              </a:solidFill>
            </a:endParaRPr>
          </a:p>
        </p:txBody>
      </p:sp>
    </p:spTree>
    <p:extLst>
      <p:ext uri="{BB962C8B-B14F-4D97-AF65-F5344CB8AC3E}">
        <p14:creationId xmlns:p14="http://schemas.microsoft.com/office/powerpoint/2010/main" val="4057464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lstStyle/>
          <a:p>
            <a:r>
              <a:rPr kumimoji="1" lang="ja-JP" altLang="en-US" dirty="0"/>
              <a:t>状況　本日</a:t>
            </a:r>
            <a:r>
              <a:rPr lang="ja-JP" altLang="en-US" dirty="0"/>
              <a:t>の今の時間</a:t>
            </a:r>
            <a:endParaRPr kumimoji="1" lang="ja-JP" altLang="en-US" dirty="0"/>
          </a:p>
        </p:txBody>
      </p:sp>
      <p:sp>
        <p:nvSpPr>
          <p:cNvPr id="3" name="コンテンツ プレースホルダー 2"/>
          <p:cNvSpPr>
            <a:spLocks noGrp="1"/>
          </p:cNvSpPr>
          <p:nvPr>
            <p:ph idx="1"/>
          </p:nvPr>
        </p:nvSpPr>
        <p:spPr>
          <a:xfrm>
            <a:off x="1981200" y="2786743"/>
            <a:ext cx="8229600" cy="3157829"/>
          </a:xfrm>
        </p:spPr>
        <p:txBody>
          <a:bodyPr>
            <a:normAutofit/>
          </a:bodyPr>
          <a:lstStyle/>
          <a:p>
            <a:r>
              <a:rPr lang="ja-JP" altLang="en-US"/>
              <a:t>敷地が低い場所にある介護施設です</a:t>
            </a:r>
            <a:r>
              <a:rPr lang="ja-JP" altLang="en-US" dirty="0"/>
              <a:t>。</a:t>
            </a:r>
            <a:endParaRPr lang="en-US" altLang="ja-JP" dirty="0"/>
          </a:p>
          <a:p>
            <a:r>
              <a:rPr lang="ja-JP" altLang="en-US" dirty="0"/>
              <a:t>地域に朝から続く豪雨。</a:t>
            </a:r>
            <a:endParaRPr lang="en-US" altLang="ja-JP" dirty="0"/>
          </a:p>
          <a:p>
            <a:r>
              <a:rPr lang="ja-JP" altLang="en-US" dirty="0"/>
              <a:t>テレビはあります。</a:t>
            </a:r>
            <a:endParaRPr lang="en-US" altLang="ja-JP" dirty="0"/>
          </a:p>
          <a:p>
            <a:endParaRPr kumimoji="1" lang="en-US" altLang="ja-JP"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3</a:t>
            </a:fld>
            <a:endParaRPr kumimoji="1" lang="ja-JP" altLang="en-US"/>
          </a:p>
        </p:txBody>
      </p:sp>
    </p:spTree>
    <p:extLst>
      <p:ext uri="{BB962C8B-B14F-4D97-AF65-F5344CB8AC3E}">
        <p14:creationId xmlns:p14="http://schemas.microsoft.com/office/powerpoint/2010/main" val="218119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a:t>設問１３</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dirty="0"/>
              <a:t>停電によりテレビの情報は停止</a:t>
            </a:r>
            <a:endParaRPr lang="en-US" altLang="ja-JP" sz="3600" dirty="0"/>
          </a:p>
          <a:p>
            <a:r>
              <a:rPr lang="ja-JP" altLang="en-US" sz="3600" dirty="0"/>
              <a:t>豪雨により防災スピーカーは聞こえず</a:t>
            </a:r>
            <a:endParaRPr lang="en-US" altLang="ja-JP" sz="3600" dirty="0"/>
          </a:p>
          <a:p>
            <a:r>
              <a:rPr lang="ja-JP" altLang="en-US" sz="3600" dirty="0"/>
              <a:t>この後どうやって情報を取得しますか？</a:t>
            </a:r>
            <a:endParaRPr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30</a:t>
            </a:fld>
            <a:endParaRPr kumimoji="1" lang="ja-JP" altLang="en-US"/>
          </a:p>
        </p:txBody>
      </p:sp>
    </p:spTree>
    <p:extLst>
      <p:ext uri="{BB962C8B-B14F-4D97-AF65-F5344CB8AC3E}">
        <p14:creationId xmlns:p14="http://schemas.microsoft.com/office/powerpoint/2010/main" val="2126587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chemeClr val="accent6"/>
            </a:solidFill>
          </a:ln>
        </p:spPr>
        <p:txBody>
          <a:bodyPr/>
          <a:lstStyle/>
          <a:p>
            <a:r>
              <a:rPr kumimoji="1" lang="ja-JP" altLang="en-US" dirty="0"/>
              <a:t>情報収集</a:t>
            </a:r>
          </a:p>
        </p:txBody>
      </p:sp>
      <p:sp>
        <p:nvSpPr>
          <p:cNvPr id="3" name="コンテンツ プレースホルダー 2"/>
          <p:cNvSpPr>
            <a:spLocks noGrp="1"/>
          </p:cNvSpPr>
          <p:nvPr>
            <p:ph idx="1"/>
          </p:nvPr>
        </p:nvSpPr>
        <p:spPr/>
        <p:txBody>
          <a:bodyPr>
            <a:normAutofit lnSpcReduction="10000"/>
          </a:bodyPr>
          <a:lstStyle/>
          <a:p>
            <a:r>
              <a:rPr kumimoji="1" lang="ja-JP" altLang="en-US">
                <a:solidFill>
                  <a:srgbClr val="FF0000"/>
                </a:solidFill>
              </a:rPr>
              <a:t>県・市</a:t>
            </a:r>
            <a:r>
              <a:rPr kumimoji="1" lang="ja-JP" altLang="en-US" dirty="0">
                <a:solidFill>
                  <a:srgbClr val="FF0000"/>
                </a:solidFill>
              </a:rPr>
              <a:t>の防災メール</a:t>
            </a:r>
            <a:endParaRPr kumimoji="1" lang="en-US" altLang="ja-JP" dirty="0">
              <a:solidFill>
                <a:srgbClr val="FF0000"/>
              </a:solidFill>
            </a:endParaRPr>
          </a:p>
          <a:p>
            <a:r>
              <a:rPr lang="ja-JP" altLang="en-US"/>
              <a:t>スマホ</a:t>
            </a:r>
            <a:endParaRPr lang="en-US" altLang="ja-JP" dirty="0"/>
          </a:p>
          <a:p>
            <a:r>
              <a:rPr lang="ja-JP" altLang="en-US"/>
              <a:t>非常用</a:t>
            </a:r>
            <a:r>
              <a:rPr lang="ja-JP" altLang="en-US" dirty="0"/>
              <a:t>ノートパソコン</a:t>
            </a:r>
            <a:endParaRPr lang="en-US" altLang="ja-JP" dirty="0"/>
          </a:p>
          <a:p>
            <a:r>
              <a:rPr lang="ja-JP" altLang="en-US"/>
              <a:t>テザリング（各機器とのパスワード共有）</a:t>
            </a:r>
            <a:endParaRPr lang="en-US" altLang="ja-JP" dirty="0"/>
          </a:p>
          <a:p>
            <a:r>
              <a:rPr lang="ja-JP" altLang="en-US"/>
              <a:t>ラジオ</a:t>
            </a:r>
            <a:endParaRPr lang="en-US" altLang="ja-JP" dirty="0"/>
          </a:p>
          <a:p>
            <a:r>
              <a:rPr lang="ja-JP" altLang="en-US"/>
              <a:t>自動車のラジオ・テレビ</a:t>
            </a:r>
            <a:endParaRPr lang="en-US" altLang="ja-JP" dirty="0"/>
          </a:p>
          <a:p>
            <a:r>
              <a:rPr lang="ja-JP" altLang="en-US"/>
              <a:t>テレビ</a:t>
            </a:r>
            <a:r>
              <a:rPr lang="ja-JP" altLang="en-US" dirty="0"/>
              <a:t>＆バッテリー</a:t>
            </a:r>
            <a:r>
              <a:rPr lang="ja-JP" altLang="en-US"/>
              <a:t>　</a:t>
            </a:r>
            <a:endParaRPr lang="en-US" altLang="ja-JP" dirty="0"/>
          </a:p>
          <a:p>
            <a:r>
              <a:rPr lang="en-US" altLang="ja-JP" dirty="0"/>
              <a:t>UPS</a:t>
            </a:r>
            <a:r>
              <a:rPr lang="ja-JP" altLang="en-US"/>
              <a:t>（無停電電源装置）＆光ケーブル</a:t>
            </a:r>
            <a:r>
              <a:rPr lang="en-US" altLang="ja-JP" dirty="0"/>
              <a:t>TA</a:t>
            </a:r>
            <a:r>
              <a:rPr lang="ja-JP" altLang="en-US"/>
              <a:t> ＆</a:t>
            </a:r>
            <a:r>
              <a:rPr lang="en-US" altLang="ja-JP" dirty="0" err="1"/>
              <a:t>WiFi</a:t>
            </a:r>
            <a:r>
              <a:rPr lang="ja-JP" altLang="en-US"/>
              <a:t>機器</a:t>
            </a:r>
            <a:endParaRPr lang="en-US" altLang="ja-JP" dirty="0"/>
          </a:p>
          <a:p>
            <a:r>
              <a:rPr lang="ja-JP" altLang="en-US"/>
              <a:t>ご近所様</a:t>
            </a:r>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31</a:t>
            </a:fld>
            <a:endParaRPr kumimoji="1" lang="ja-JP" altLang="en-US"/>
          </a:p>
        </p:txBody>
      </p:sp>
    </p:spTree>
    <p:extLst>
      <p:ext uri="{BB962C8B-B14F-4D97-AF65-F5344CB8AC3E}">
        <p14:creationId xmlns:p14="http://schemas.microsoft.com/office/powerpoint/2010/main" val="83248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a:t>設問１４</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lang="ja-JP" altLang="en-US" sz="3600"/>
              <a:t>豪雨がひどいので避難所への避難を断念しました。</a:t>
            </a:r>
            <a:endParaRPr lang="en-US" altLang="ja-JP" sz="3600" dirty="0"/>
          </a:p>
          <a:p>
            <a:pPr marL="0" indent="0">
              <a:buNone/>
            </a:pPr>
            <a:r>
              <a:rPr lang="ja-JP" altLang="en-US" sz="3600"/>
              <a:t>停電でエレベーターが動きませんが、</a:t>
            </a:r>
            <a:endParaRPr lang="en-US" altLang="ja-JP" sz="3600" dirty="0"/>
          </a:p>
          <a:p>
            <a:pPr marL="0" indent="0">
              <a:buNone/>
            </a:pPr>
            <a:r>
              <a:rPr lang="ja-JP" altLang="en-US" sz="3600"/>
              <a:t>利用者を２階３階に避難させることに決めました。</a:t>
            </a:r>
            <a:endParaRPr lang="en-US" altLang="ja-JP" sz="3600" dirty="0"/>
          </a:p>
          <a:p>
            <a:pPr marL="0" indent="0">
              <a:buNone/>
            </a:pPr>
            <a:r>
              <a:rPr lang="ja-JP" altLang="en-US" sz="3600"/>
              <a:t>２０名程度を移動させますが誰を優先しますか？</a:t>
            </a:r>
            <a:endParaRPr lang="en-US" altLang="ja-JP" sz="3600" dirty="0"/>
          </a:p>
          <a:p>
            <a:pPr marL="0" indent="0">
              <a:buNone/>
            </a:pPr>
            <a:r>
              <a:rPr lang="ja-JP" altLang="en-US" sz="3600"/>
              <a:t>その根拠は？</a:t>
            </a:r>
            <a:endParaRPr lang="en-US" altLang="ja-JP" sz="3600" dirty="0"/>
          </a:p>
          <a:p>
            <a:pPr marL="0" indent="0">
              <a:buNone/>
            </a:pPr>
            <a:r>
              <a:rPr lang="ja-JP" altLang="en-US" sz="3600"/>
              <a:t>どのような手法で？</a:t>
            </a:r>
            <a:endParaRPr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32</a:t>
            </a:fld>
            <a:endParaRPr kumimoji="1" lang="ja-JP" altLang="en-US"/>
          </a:p>
        </p:txBody>
      </p:sp>
    </p:spTree>
    <p:extLst>
      <p:ext uri="{BB962C8B-B14F-4D97-AF65-F5344CB8AC3E}">
        <p14:creationId xmlns:p14="http://schemas.microsoft.com/office/powerpoint/2010/main" val="2910371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lstStyle/>
          <a:p>
            <a:r>
              <a:rPr lang="ja-JP" altLang="en-US" dirty="0"/>
              <a:t>参考</a:t>
            </a:r>
            <a:endParaRPr kumimoji="1" lang="ja-JP" altLang="en-US" dirty="0"/>
          </a:p>
        </p:txBody>
      </p:sp>
      <p:sp>
        <p:nvSpPr>
          <p:cNvPr id="3" name="コンテンツ プレースホルダー 2"/>
          <p:cNvSpPr>
            <a:spLocks noGrp="1"/>
          </p:cNvSpPr>
          <p:nvPr>
            <p:ph idx="1"/>
          </p:nvPr>
        </p:nvSpPr>
        <p:spPr>
          <a:xfrm>
            <a:off x="1981200" y="2634342"/>
            <a:ext cx="8229600" cy="3880757"/>
          </a:xfrm>
        </p:spPr>
        <p:txBody>
          <a:bodyPr>
            <a:noAutofit/>
          </a:bodyPr>
          <a:lstStyle/>
          <a:p>
            <a:r>
              <a:rPr lang="ja-JP" altLang="en-US" sz="3600"/>
              <a:t>今回は昼間なので、人がいますが夜間の場合を想定しましょう。</a:t>
            </a:r>
            <a:endParaRPr lang="en-US" altLang="ja-JP" sz="3600" dirty="0"/>
          </a:p>
          <a:p>
            <a:r>
              <a:rPr lang="ja-JP" altLang="en-US" sz="3600"/>
              <a:t>私なら、夜間に備えて、宿直数を増やします。</a:t>
            </a:r>
            <a:endParaRPr lang="en-US" altLang="ja-JP" sz="3600" dirty="0"/>
          </a:p>
          <a:p>
            <a:r>
              <a:rPr lang="ja-JP" altLang="en-US" sz="3600"/>
              <a:t>当直を増やすことを考えた寝具や夜食の用意が必要です。</a:t>
            </a:r>
            <a:endParaRPr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33</a:t>
            </a:fld>
            <a:endParaRPr kumimoji="1" lang="ja-JP" altLang="en-US"/>
          </a:p>
        </p:txBody>
      </p:sp>
    </p:spTree>
    <p:extLst>
      <p:ext uri="{BB962C8B-B14F-4D97-AF65-F5344CB8AC3E}">
        <p14:creationId xmlns:p14="http://schemas.microsoft.com/office/powerpoint/2010/main" val="2660830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a:t>設問１５</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dirty="0"/>
              <a:t>浸水が</a:t>
            </a:r>
            <a:r>
              <a:rPr lang="ja-JP" altLang="en-US" sz="3600"/>
              <a:t>ひどくなる前に土嚢</a:t>
            </a:r>
            <a:r>
              <a:rPr lang="ja-JP" altLang="en-US" sz="3600" dirty="0"/>
              <a:t>をつんで浸水を防ぎます。</a:t>
            </a:r>
            <a:endParaRPr lang="en-US" altLang="ja-JP" sz="3600" dirty="0"/>
          </a:p>
          <a:p>
            <a:r>
              <a:rPr lang="ja-JP" altLang="en-US" sz="3600"/>
              <a:t>土嚢</a:t>
            </a:r>
            <a:r>
              <a:rPr lang="ja-JP" altLang="en-US" sz="3600" dirty="0"/>
              <a:t>をどのように積みますか？</a:t>
            </a:r>
            <a:endParaRPr lang="en-US" altLang="ja-JP" sz="3600" dirty="0"/>
          </a:p>
          <a:p>
            <a:r>
              <a:rPr lang="ja-JP" altLang="en-US" sz="3600" dirty="0"/>
              <a:t>向き、積み方、高さ</a:t>
            </a:r>
            <a:endParaRPr lang="en-US" altLang="ja-JP" sz="3600" dirty="0"/>
          </a:p>
          <a:p>
            <a:r>
              <a:rPr lang="ja-JP" altLang="en-US" sz="3600" dirty="0"/>
              <a:t>土嚢以外に要るものは</a:t>
            </a:r>
            <a:endParaRPr lang="en-US" altLang="ja-JP" sz="3600" dirty="0"/>
          </a:p>
        </p:txBody>
      </p:sp>
      <p:pic>
        <p:nvPicPr>
          <p:cNvPr id="4" name="図 3"/>
          <p:cNvPicPr>
            <a:picLocks noChangeAspect="1"/>
          </p:cNvPicPr>
          <p:nvPr/>
        </p:nvPicPr>
        <p:blipFill>
          <a:blip r:embed="rId2"/>
          <a:stretch>
            <a:fillRect/>
          </a:stretch>
        </p:blipFill>
        <p:spPr>
          <a:xfrm>
            <a:off x="7200813" y="3422760"/>
            <a:ext cx="3318618" cy="3318618"/>
          </a:xfrm>
          <a:prstGeom prst="rect">
            <a:avLst/>
          </a:prstGeom>
        </p:spPr>
      </p:pic>
      <p:sp>
        <p:nvSpPr>
          <p:cNvPr id="5" name="スライド番号プレースホルダー 4"/>
          <p:cNvSpPr>
            <a:spLocks noGrp="1"/>
          </p:cNvSpPr>
          <p:nvPr>
            <p:ph type="sldNum" sz="quarter" idx="12"/>
          </p:nvPr>
        </p:nvSpPr>
        <p:spPr/>
        <p:txBody>
          <a:bodyPr/>
          <a:lstStyle/>
          <a:p>
            <a:fld id="{1F41AA2A-C32D-BE4C-A231-C2A9AA27CD30}" type="slidenum">
              <a:rPr kumimoji="1" lang="ja-JP" altLang="en-US" smtClean="0"/>
              <a:t>34</a:t>
            </a:fld>
            <a:endParaRPr kumimoji="1" lang="ja-JP" altLang="en-US"/>
          </a:p>
        </p:txBody>
      </p:sp>
    </p:spTree>
    <p:extLst>
      <p:ext uri="{BB962C8B-B14F-4D97-AF65-F5344CB8AC3E}">
        <p14:creationId xmlns:p14="http://schemas.microsoft.com/office/powerpoint/2010/main" val="502494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5">
              <a:lumMod val="20000"/>
              <a:lumOff val="80000"/>
            </a:schemeClr>
          </a:solidFill>
          <a:ln>
            <a:solidFill>
              <a:srgbClr val="F14124"/>
            </a:solidFill>
          </a:ln>
        </p:spPr>
        <p:txBody>
          <a:bodyPr/>
          <a:lstStyle/>
          <a:p>
            <a:r>
              <a:rPr lang="ja-JP" altLang="en-US" dirty="0"/>
              <a:t>土嚢積み</a:t>
            </a:r>
            <a:endParaRPr kumimoji="1" lang="ja-JP" altLang="en-US" dirty="0"/>
          </a:p>
        </p:txBody>
      </p:sp>
      <p:pic>
        <p:nvPicPr>
          <p:cNvPr id="4" name="コンテンツ プレースホルダー 3"/>
          <p:cNvPicPr>
            <a:picLocks noGrp="1" noChangeAspect="1"/>
          </p:cNvPicPr>
          <p:nvPr>
            <p:ph idx="1"/>
          </p:nvPr>
        </p:nvPicPr>
        <p:blipFill rotWithShape="1">
          <a:blip r:embed="rId2"/>
          <a:srcRect t="25949" r="1314" b="19995"/>
          <a:stretch/>
        </p:blipFill>
        <p:spPr>
          <a:xfrm>
            <a:off x="2089324" y="1875654"/>
            <a:ext cx="8121476" cy="4480700"/>
          </a:xfrm>
        </p:spPr>
      </p:pic>
      <p:sp>
        <p:nvSpPr>
          <p:cNvPr id="3" name="スライド番号プレースホルダー 2"/>
          <p:cNvSpPr>
            <a:spLocks noGrp="1"/>
          </p:cNvSpPr>
          <p:nvPr>
            <p:ph type="sldNum" sz="quarter" idx="12"/>
          </p:nvPr>
        </p:nvSpPr>
        <p:spPr/>
        <p:txBody>
          <a:bodyPr/>
          <a:lstStyle/>
          <a:p>
            <a:fld id="{1F41AA2A-C32D-BE4C-A231-C2A9AA27CD30}" type="slidenum">
              <a:rPr kumimoji="1" lang="ja-JP" altLang="en-US" smtClean="0"/>
              <a:t>35</a:t>
            </a:fld>
            <a:endParaRPr kumimoji="1" lang="ja-JP" altLang="en-US"/>
          </a:p>
        </p:txBody>
      </p:sp>
      <p:sp>
        <p:nvSpPr>
          <p:cNvPr id="5" name="上矢印 4">
            <a:extLst>
              <a:ext uri="{FF2B5EF4-FFF2-40B4-BE49-F238E27FC236}">
                <a16:creationId xmlns:a16="http://schemas.microsoft.com/office/drawing/2014/main" id="{71591439-F66C-B64D-8E96-CD7784A30062}"/>
              </a:ext>
            </a:extLst>
          </p:cNvPr>
          <p:cNvSpPr/>
          <p:nvPr/>
        </p:nvSpPr>
        <p:spPr>
          <a:xfrm>
            <a:off x="3930769" y="3974915"/>
            <a:ext cx="4917058" cy="1777041"/>
          </a:xfrm>
          <a:prstGeom prst="upArrow">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a:t>端はもっと広く</a:t>
            </a:r>
            <a:endParaRPr lang="en-US" altLang="ja-JP" dirty="0"/>
          </a:p>
          <a:p>
            <a:pPr algn="ctr"/>
            <a:r>
              <a:rPr lang="ja-JP" altLang="en-US"/>
              <a:t>もっと高く</a:t>
            </a:r>
            <a:endParaRPr lang="en-US" altLang="ja-JP" dirty="0"/>
          </a:p>
          <a:p>
            <a:pPr algn="ctr"/>
            <a:r>
              <a:rPr lang="ja-JP" altLang="en-US"/>
              <a:t>できればブルーシート</a:t>
            </a:r>
          </a:p>
        </p:txBody>
      </p:sp>
      <p:cxnSp>
        <p:nvCxnSpPr>
          <p:cNvPr id="7" name="直線矢印コネクタ 6">
            <a:extLst>
              <a:ext uri="{FF2B5EF4-FFF2-40B4-BE49-F238E27FC236}">
                <a16:creationId xmlns:a16="http://schemas.microsoft.com/office/drawing/2014/main" id="{6E2C736A-7E9C-5145-80E7-79F8DEF10F5C}"/>
              </a:ext>
            </a:extLst>
          </p:cNvPr>
          <p:cNvCxnSpPr>
            <a:cxnSpLocks/>
          </p:cNvCxnSpPr>
          <p:nvPr/>
        </p:nvCxnSpPr>
        <p:spPr>
          <a:xfrm>
            <a:off x="2248619" y="5244861"/>
            <a:ext cx="8281358" cy="403853"/>
          </a:xfrm>
          <a:prstGeom prst="straightConnector1">
            <a:avLst/>
          </a:prstGeom>
          <a:ln w="762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3548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1"/>
          </p:nvPr>
        </p:nvSpPr>
        <p:spPr/>
        <p:txBody>
          <a:bodyPr/>
          <a:lstStyle/>
          <a:p>
            <a:pPr>
              <a:defRPr/>
            </a:pPr>
            <a:fld id="{CBA906DC-1F1B-A74D-9826-7C7CBD212925}" type="slidenum">
              <a:rPr lang="en-US" altLang="ja-JP" smtClean="0"/>
              <a:pPr>
                <a:defRPr/>
              </a:pPr>
              <a:t>36</a:t>
            </a:fld>
            <a:endParaRPr lang="en-US" altLang="ja-JP"/>
          </a:p>
        </p:txBody>
      </p:sp>
      <p:pic>
        <p:nvPicPr>
          <p:cNvPr id="2" name="図 1"/>
          <p:cNvPicPr>
            <a:picLocks noChangeAspect="1"/>
          </p:cNvPicPr>
          <p:nvPr/>
        </p:nvPicPr>
        <p:blipFill>
          <a:blip r:embed="rId2"/>
          <a:stretch>
            <a:fillRect/>
          </a:stretch>
        </p:blipFill>
        <p:spPr>
          <a:xfrm>
            <a:off x="2624667" y="1041399"/>
            <a:ext cx="7078133" cy="5194325"/>
          </a:xfrm>
          <a:prstGeom prst="rect">
            <a:avLst/>
          </a:prstGeom>
        </p:spPr>
      </p:pic>
      <p:sp>
        <p:nvSpPr>
          <p:cNvPr id="3" name="テキスト ボックス 2"/>
          <p:cNvSpPr txBox="1"/>
          <p:nvPr/>
        </p:nvSpPr>
        <p:spPr>
          <a:xfrm>
            <a:off x="4047067" y="406405"/>
            <a:ext cx="3057247" cy="584775"/>
          </a:xfrm>
          <a:prstGeom prst="rect">
            <a:avLst/>
          </a:prstGeom>
          <a:noFill/>
        </p:spPr>
        <p:txBody>
          <a:bodyPr wrap="none" rtlCol="0">
            <a:spAutoFit/>
          </a:bodyPr>
          <a:lstStyle/>
          <a:p>
            <a:r>
              <a:rPr lang="ja-JP" altLang="en-US" sz="3200" dirty="0"/>
              <a:t>土嚢の二重構え</a:t>
            </a:r>
          </a:p>
        </p:txBody>
      </p:sp>
    </p:spTree>
    <p:extLst>
      <p:ext uri="{BB962C8B-B14F-4D97-AF65-F5344CB8AC3E}">
        <p14:creationId xmlns:p14="http://schemas.microsoft.com/office/powerpoint/2010/main" val="14994920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9CA2A0A-EE83-7E46-A761-3688F9649015}"/>
              </a:ext>
            </a:extLst>
          </p:cNvPr>
          <p:cNvSpPr>
            <a:spLocks noGrp="1"/>
          </p:cNvSpPr>
          <p:nvPr>
            <p:ph type="sldNum" sz="quarter" idx="12"/>
          </p:nvPr>
        </p:nvSpPr>
        <p:spPr/>
        <p:txBody>
          <a:bodyPr/>
          <a:lstStyle/>
          <a:p>
            <a:fld id="{0D17C488-F24E-F54A-9419-422FE66354AA}" type="slidenum">
              <a:rPr lang="ja-JP" altLang="en-US" smtClean="0"/>
              <a:pPr/>
              <a:t>37</a:t>
            </a:fld>
            <a:endParaRPr lang="ja-JP" altLang="en-US"/>
          </a:p>
        </p:txBody>
      </p:sp>
      <p:pic>
        <p:nvPicPr>
          <p:cNvPr id="5" name="図 4">
            <a:extLst>
              <a:ext uri="{FF2B5EF4-FFF2-40B4-BE49-F238E27FC236}">
                <a16:creationId xmlns:a16="http://schemas.microsoft.com/office/drawing/2014/main" id="{6BE76284-4DDF-3342-8A68-520A78ECFF91}"/>
              </a:ext>
            </a:extLst>
          </p:cNvPr>
          <p:cNvPicPr>
            <a:picLocks noChangeAspect="1"/>
          </p:cNvPicPr>
          <p:nvPr/>
        </p:nvPicPr>
        <p:blipFill>
          <a:blip r:embed="rId3"/>
          <a:stretch>
            <a:fillRect/>
          </a:stretch>
        </p:blipFill>
        <p:spPr>
          <a:xfrm>
            <a:off x="1334429" y="427041"/>
            <a:ext cx="3252158" cy="2435980"/>
          </a:xfrm>
          <a:prstGeom prst="rect">
            <a:avLst/>
          </a:prstGeom>
        </p:spPr>
      </p:pic>
      <p:pic>
        <p:nvPicPr>
          <p:cNvPr id="8" name="図 7">
            <a:extLst>
              <a:ext uri="{FF2B5EF4-FFF2-40B4-BE49-F238E27FC236}">
                <a16:creationId xmlns:a16="http://schemas.microsoft.com/office/drawing/2014/main" id="{C93BC811-18E1-ED47-9D9C-B92EEAD7312A}"/>
              </a:ext>
            </a:extLst>
          </p:cNvPr>
          <p:cNvPicPr>
            <a:picLocks noChangeAspect="1"/>
          </p:cNvPicPr>
          <p:nvPr/>
        </p:nvPicPr>
        <p:blipFill>
          <a:blip r:embed="rId4"/>
          <a:stretch>
            <a:fillRect/>
          </a:stretch>
        </p:blipFill>
        <p:spPr>
          <a:xfrm>
            <a:off x="271348" y="3820194"/>
            <a:ext cx="6553200" cy="2788779"/>
          </a:xfrm>
          <a:prstGeom prst="rect">
            <a:avLst/>
          </a:prstGeom>
        </p:spPr>
      </p:pic>
      <p:pic>
        <p:nvPicPr>
          <p:cNvPr id="9" name="図 8">
            <a:extLst>
              <a:ext uri="{FF2B5EF4-FFF2-40B4-BE49-F238E27FC236}">
                <a16:creationId xmlns:a16="http://schemas.microsoft.com/office/drawing/2014/main" id="{0F9BF8DC-1B82-BA4B-A48A-8E26BAD0F4B6}"/>
              </a:ext>
            </a:extLst>
          </p:cNvPr>
          <p:cNvPicPr>
            <a:picLocks noChangeAspect="1"/>
          </p:cNvPicPr>
          <p:nvPr/>
        </p:nvPicPr>
        <p:blipFill>
          <a:blip r:embed="rId5"/>
          <a:stretch>
            <a:fillRect/>
          </a:stretch>
        </p:blipFill>
        <p:spPr>
          <a:xfrm>
            <a:off x="5865541" y="210494"/>
            <a:ext cx="6112729" cy="3759708"/>
          </a:xfrm>
          <a:prstGeom prst="rect">
            <a:avLst/>
          </a:prstGeom>
        </p:spPr>
      </p:pic>
    </p:spTree>
    <p:extLst>
      <p:ext uri="{BB962C8B-B14F-4D97-AF65-F5344CB8AC3E}">
        <p14:creationId xmlns:p14="http://schemas.microsoft.com/office/powerpoint/2010/main" val="472402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6">
              <a:lumMod val="20000"/>
              <a:lumOff val="80000"/>
            </a:schemeClr>
          </a:solidFill>
          <a:ln>
            <a:solidFill>
              <a:srgbClr val="F14124"/>
            </a:solidFill>
          </a:ln>
        </p:spPr>
        <p:txBody>
          <a:bodyPr/>
          <a:lstStyle/>
          <a:p>
            <a:r>
              <a:rPr lang="ja-JP" altLang="en-US"/>
              <a:t>設問１６</a:t>
            </a:r>
            <a:endParaRPr kumimoji="1" lang="ja-JP" altLang="en-US" dirty="0"/>
          </a:p>
        </p:txBody>
      </p:sp>
      <p:sp>
        <p:nvSpPr>
          <p:cNvPr id="3" name="コンテンツ プレースホルダー 2"/>
          <p:cNvSpPr>
            <a:spLocks noGrp="1"/>
          </p:cNvSpPr>
          <p:nvPr>
            <p:ph idx="1"/>
          </p:nvPr>
        </p:nvSpPr>
        <p:spPr>
          <a:xfrm>
            <a:off x="1981200" y="2503714"/>
            <a:ext cx="8229600" cy="4011386"/>
          </a:xfrm>
        </p:spPr>
        <p:txBody>
          <a:bodyPr>
            <a:noAutofit/>
          </a:bodyPr>
          <a:lstStyle/>
          <a:p>
            <a:r>
              <a:rPr lang="ja-JP" altLang="en-US" sz="3600" dirty="0"/>
              <a:t>土嚢積みし防水に成功</a:t>
            </a:r>
            <a:endParaRPr lang="en-US" altLang="ja-JP" sz="3600" dirty="0"/>
          </a:p>
          <a:p>
            <a:pPr marL="0" indent="0">
              <a:buNone/>
            </a:pPr>
            <a:endParaRPr lang="en-US" altLang="ja-JP" sz="3600" dirty="0"/>
          </a:p>
          <a:p>
            <a:r>
              <a:rPr lang="ja-JP" altLang="en-US" sz="3600" dirty="0"/>
              <a:t>近所の</a:t>
            </a:r>
            <a:r>
              <a:rPr lang="ja-JP" altLang="en-US" sz="3600"/>
              <a:t>デイケアの施設が利用者２０名を避難させたい</a:t>
            </a:r>
            <a:r>
              <a:rPr lang="ja-JP" altLang="en-US" sz="3600" dirty="0"/>
              <a:t>と連絡がありましたが、受け入れますか？</a:t>
            </a:r>
            <a:endParaRPr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38</a:t>
            </a:fld>
            <a:endParaRPr kumimoji="1" lang="ja-JP" altLang="en-US"/>
          </a:p>
        </p:txBody>
      </p:sp>
    </p:spTree>
    <p:extLst>
      <p:ext uri="{BB962C8B-B14F-4D97-AF65-F5344CB8AC3E}">
        <p14:creationId xmlns:p14="http://schemas.microsoft.com/office/powerpoint/2010/main" val="2286615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lstStyle/>
          <a:p>
            <a:r>
              <a:rPr lang="ja-JP" altLang="en-US" dirty="0"/>
              <a:t>参考</a:t>
            </a:r>
            <a:endParaRPr kumimoji="1" lang="ja-JP" altLang="en-US" dirty="0"/>
          </a:p>
        </p:txBody>
      </p:sp>
      <p:sp>
        <p:nvSpPr>
          <p:cNvPr id="3" name="コンテンツ プレースホルダー 2"/>
          <p:cNvSpPr>
            <a:spLocks noGrp="1"/>
          </p:cNvSpPr>
          <p:nvPr>
            <p:ph idx="1"/>
          </p:nvPr>
        </p:nvSpPr>
        <p:spPr>
          <a:xfrm>
            <a:off x="1981200" y="2612570"/>
            <a:ext cx="8229600" cy="3902529"/>
          </a:xfrm>
        </p:spPr>
        <p:txBody>
          <a:bodyPr>
            <a:noAutofit/>
          </a:bodyPr>
          <a:lstStyle/>
          <a:p>
            <a:r>
              <a:rPr lang="ja-JP" altLang="en-US" sz="3600"/>
              <a:t>自社施設の</a:t>
            </a:r>
            <a:r>
              <a:rPr lang="ja-JP" altLang="en-US" sz="3600" dirty="0"/>
              <a:t>周辺の施設を確認しておきましょう。</a:t>
            </a:r>
            <a:endParaRPr lang="en-US" altLang="ja-JP" sz="3600" dirty="0"/>
          </a:p>
          <a:p>
            <a:r>
              <a:rPr lang="ja-JP" altLang="en-US" sz="3600" dirty="0"/>
              <a:t>自分たちが避難させてもらう場合もあります。</a:t>
            </a:r>
            <a:endParaRPr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39</a:t>
            </a:fld>
            <a:endParaRPr kumimoji="1" lang="ja-JP" altLang="en-US"/>
          </a:p>
        </p:txBody>
      </p:sp>
    </p:spTree>
    <p:extLst>
      <p:ext uri="{BB962C8B-B14F-4D97-AF65-F5344CB8AC3E}">
        <p14:creationId xmlns:p14="http://schemas.microsoft.com/office/powerpoint/2010/main" val="1327861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6">
              <a:lumMod val="20000"/>
              <a:lumOff val="80000"/>
            </a:schemeClr>
          </a:solidFill>
          <a:ln>
            <a:solidFill>
              <a:srgbClr val="F14124"/>
            </a:solidFill>
          </a:ln>
        </p:spPr>
        <p:txBody>
          <a:bodyPr/>
          <a:lstStyle/>
          <a:p>
            <a:r>
              <a:rPr lang="ja-JP" altLang="en-US" dirty="0"/>
              <a:t>設問１</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dirty="0"/>
              <a:t>事業を継続するか停止するかの判断のためにはどんな情報が欲しいですか？</a:t>
            </a:r>
            <a:endParaRPr lang="en-US" altLang="ja-JP" sz="3600" dirty="0"/>
          </a:p>
          <a:p>
            <a:pPr marL="0" indent="0">
              <a:buNone/>
            </a:pPr>
            <a:endParaRPr lang="ja-JP" altLang="en-US"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4</a:t>
            </a:fld>
            <a:endParaRPr kumimoji="1" lang="ja-JP" altLang="en-US"/>
          </a:p>
        </p:txBody>
      </p:sp>
    </p:spTree>
    <p:extLst>
      <p:ext uri="{BB962C8B-B14F-4D97-AF65-F5344CB8AC3E}">
        <p14:creationId xmlns:p14="http://schemas.microsoft.com/office/powerpoint/2010/main" val="2049413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a:t>設問１７</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a:t>１階のトイレは浸水して使えませんが</a:t>
            </a:r>
            <a:endParaRPr lang="en-US" altLang="ja-JP" sz="3600" dirty="0"/>
          </a:p>
          <a:p>
            <a:r>
              <a:rPr lang="ja-JP" altLang="en-US" sz="3600"/>
              <a:t>２階のトイレ</a:t>
            </a:r>
            <a:r>
              <a:rPr lang="ja-JP" altLang="en-US" sz="3600" dirty="0"/>
              <a:t>に</a:t>
            </a:r>
            <a:r>
              <a:rPr lang="ja-JP" altLang="en-US" sz="3600"/>
              <a:t>行くと停電で水</a:t>
            </a:r>
            <a:r>
              <a:rPr lang="ja-JP" altLang="en-US" sz="3600" dirty="0"/>
              <a:t>が出ません</a:t>
            </a:r>
            <a:endParaRPr lang="en-US" altLang="ja-JP" sz="3600" dirty="0"/>
          </a:p>
          <a:p>
            <a:r>
              <a:rPr lang="ja-JP" altLang="en-US" sz="3600" dirty="0"/>
              <a:t>どうしますか？</a:t>
            </a:r>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40</a:t>
            </a:fld>
            <a:endParaRPr kumimoji="1" lang="ja-JP" altLang="en-US"/>
          </a:p>
        </p:txBody>
      </p:sp>
    </p:spTree>
    <p:extLst>
      <p:ext uri="{BB962C8B-B14F-4D97-AF65-F5344CB8AC3E}">
        <p14:creationId xmlns:p14="http://schemas.microsoft.com/office/powerpoint/2010/main" val="3459371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4648200" y="6356351"/>
            <a:ext cx="2895600" cy="365125"/>
          </a:xfrm>
        </p:spPr>
        <p:txBody>
          <a:bodyPr/>
          <a:lstStyle/>
          <a:p>
            <a:pPr algn="ctr">
              <a:defRPr/>
            </a:pPr>
            <a:fld id="{C2D29BA9-09D0-8945-A07C-F85555316C22}" type="slidenum">
              <a:rPr lang="en-US" altLang="ja-JP" smtClean="0"/>
              <a:pPr algn="ctr">
                <a:defRPr/>
              </a:pPr>
              <a:t>41</a:t>
            </a:fld>
            <a:endParaRPr lang="en-US" altLang="ja-JP"/>
          </a:p>
        </p:txBody>
      </p:sp>
      <p:pic>
        <p:nvPicPr>
          <p:cNvPr id="10342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3017" y="1705328"/>
            <a:ext cx="3486979" cy="4651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27"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7067" y="1705328"/>
            <a:ext cx="3488267" cy="4651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タイトル 1"/>
          <p:cNvSpPr>
            <a:spLocks noGrp="1"/>
          </p:cNvSpPr>
          <p:nvPr>
            <p:ph type="title"/>
          </p:nvPr>
        </p:nvSpPr>
        <p:spPr>
          <a:xfrm>
            <a:off x="1981200" y="274639"/>
            <a:ext cx="8229600" cy="777875"/>
          </a:xfrm>
          <a:solidFill>
            <a:schemeClr val="accent5">
              <a:lumMod val="20000"/>
              <a:lumOff val="80000"/>
            </a:schemeClr>
          </a:solidFill>
          <a:ln>
            <a:solidFill>
              <a:srgbClr val="F14124"/>
            </a:solidFill>
          </a:ln>
        </p:spPr>
        <p:txBody>
          <a:bodyPr>
            <a:normAutofit/>
          </a:bodyPr>
          <a:lstStyle/>
          <a:p>
            <a:pPr algn="ctr"/>
            <a:r>
              <a:rPr lang="ja-JP" altLang="en-US" sz="4800" dirty="0"/>
              <a:t>参考</a:t>
            </a:r>
          </a:p>
        </p:txBody>
      </p:sp>
      <p:sp>
        <p:nvSpPr>
          <p:cNvPr id="7" name="コンテンツ プレースホルダー 2"/>
          <p:cNvSpPr txBox="1">
            <a:spLocks/>
          </p:cNvSpPr>
          <p:nvPr/>
        </p:nvSpPr>
        <p:spPr>
          <a:xfrm>
            <a:off x="2336793" y="1037192"/>
            <a:ext cx="8229600" cy="791618"/>
          </a:xfrm>
          <a:prstGeom prst="rect">
            <a:avLst/>
          </a:prstGeom>
        </p:spPr>
        <p:txBody>
          <a:bodyPr vert="horz" lIns="91440" tIns="45720" rIns="91440" bIns="45720" rtlCol="0">
            <a:normAutofit fontScale="92500"/>
          </a:bodyPr>
          <a:lstStyle>
            <a:lvl1pPr marL="0" indent="0" algn="l" defTabSz="457200" rtl="0" eaLnBrk="1" latinLnBrk="0" hangingPunct="1">
              <a:spcBef>
                <a:spcPct val="20000"/>
              </a:spcBef>
              <a:buFont typeface="Arial"/>
              <a:buNone/>
              <a:defRPr kumimoji="1"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kumimoji="1"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kumimoji="1"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kumimoji="1"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kumimoji="1" sz="20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kumimoji="1"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kumimoji="1"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kumimoji="1"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kumimoji="1" sz="2000" kern="1200">
                <a:solidFill>
                  <a:schemeClr val="tx1"/>
                </a:solidFill>
                <a:latin typeface="+mn-lt"/>
                <a:ea typeface="+mn-ea"/>
                <a:cs typeface="+mn-cs"/>
              </a:defRPr>
            </a:lvl9pPr>
          </a:lstStyle>
          <a:p>
            <a:r>
              <a:rPr lang="ja-JP" altLang="en-US" sz="3600" dirty="0"/>
              <a:t>トイレはトイレを２枚のビニールで対応</a:t>
            </a:r>
            <a:endParaRPr lang="en-US" altLang="ja-JP" sz="3600" dirty="0"/>
          </a:p>
          <a:p>
            <a:endParaRPr lang="ja-JP" altLang="en-US" sz="3600" dirty="0"/>
          </a:p>
        </p:txBody>
      </p:sp>
    </p:spTree>
    <p:extLst>
      <p:ext uri="{BB962C8B-B14F-4D97-AF65-F5344CB8AC3E}">
        <p14:creationId xmlns:p14="http://schemas.microsoft.com/office/powerpoint/2010/main" val="36540536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4648200" y="6356351"/>
            <a:ext cx="2895600" cy="365125"/>
          </a:xfrm>
        </p:spPr>
        <p:txBody>
          <a:bodyPr/>
          <a:lstStyle/>
          <a:p>
            <a:pPr algn="ctr">
              <a:defRPr/>
            </a:pPr>
            <a:fld id="{6DE24E40-9DF6-C94D-8F6A-4B2B1B815993}" type="slidenum">
              <a:rPr lang="en-US" altLang="ja-JP" smtClean="0"/>
              <a:pPr algn="ctr">
                <a:defRPr/>
              </a:pPr>
              <a:t>42</a:t>
            </a:fld>
            <a:endParaRPr lang="en-US" altLang="ja-JP"/>
          </a:p>
        </p:txBody>
      </p:sp>
      <p:pic>
        <p:nvPicPr>
          <p:cNvPr id="10445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6489" y="1044578"/>
            <a:ext cx="4230687"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451" name="図 2" descr="t0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052517"/>
            <a:ext cx="4230688" cy="564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テキスト ボックス 1"/>
          <p:cNvSpPr txBox="1"/>
          <p:nvPr/>
        </p:nvSpPr>
        <p:spPr>
          <a:xfrm>
            <a:off x="4648200" y="509602"/>
            <a:ext cx="4493538" cy="461665"/>
          </a:xfrm>
          <a:prstGeom prst="rect">
            <a:avLst/>
          </a:prstGeom>
          <a:noFill/>
        </p:spPr>
        <p:txBody>
          <a:bodyPr wrap="none" rtlCol="0">
            <a:spAutoFit/>
          </a:bodyPr>
          <a:lstStyle/>
          <a:p>
            <a:r>
              <a:rPr lang="ja-JP" altLang="en-US" sz="2400" dirty="0"/>
              <a:t>ライトや照明も用意しましょう</a:t>
            </a:r>
          </a:p>
        </p:txBody>
      </p:sp>
      <p:sp>
        <p:nvSpPr>
          <p:cNvPr id="6" name="テキスト ボックス 5">
            <a:extLst>
              <a:ext uri="{FF2B5EF4-FFF2-40B4-BE49-F238E27FC236}">
                <a16:creationId xmlns:a16="http://schemas.microsoft.com/office/drawing/2014/main" id="{E74CF140-8036-204B-BEA9-0E356ABBDF17}"/>
              </a:ext>
            </a:extLst>
          </p:cNvPr>
          <p:cNvSpPr txBox="1"/>
          <p:nvPr/>
        </p:nvSpPr>
        <p:spPr>
          <a:xfrm>
            <a:off x="11265429" y="740434"/>
            <a:ext cx="553998" cy="5005537"/>
          </a:xfrm>
          <a:prstGeom prst="rect">
            <a:avLst/>
          </a:prstGeom>
          <a:noFill/>
          <a:ln>
            <a:solidFill>
              <a:srgbClr val="FF0000"/>
            </a:solidFill>
          </a:ln>
        </p:spPr>
        <p:txBody>
          <a:bodyPr vert="eaVert" wrap="none" rtlCol="0">
            <a:spAutoFit/>
          </a:bodyPr>
          <a:lstStyle/>
          <a:p>
            <a:r>
              <a:rPr lang="en-US" altLang="ja-JP" sz="2400" dirty="0">
                <a:solidFill>
                  <a:srgbClr val="FF0000"/>
                </a:solidFill>
              </a:rPr>
              <a:t>LED</a:t>
            </a:r>
            <a:r>
              <a:rPr lang="ja-JP" altLang="en-US" sz="2400">
                <a:solidFill>
                  <a:srgbClr val="FF0000"/>
                </a:solidFill>
              </a:rPr>
              <a:t>ランタンを複数個準備しておく</a:t>
            </a:r>
            <a:endParaRPr kumimoji="1" lang="ja-JP" altLang="en-US" sz="2400">
              <a:solidFill>
                <a:srgbClr val="FF0000"/>
              </a:solidFill>
            </a:endParaRPr>
          </a:p>
        </p:txBody>
      </p:sp>
    </p:spTree>
    <p:extLst>
      <p:ext uri="{BB962C8B-B14F-4D97-AF65-F5344CB8AC3E}">
        <p14:creationId xmlns:p14="http://schemas.microsoft.com/office/powerpoint/2010/main" val="41915930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25ADB66-30B1-B24E-BE2E-A3F3307DCE8C}"/>
              </a:ext>
            </a:extLst>
          </p:cNvPr>
          <p:cNvPicPr>
            <a:picLocks noChangeAspect="1"/>
          </p:cNvPicPr>
          <p:nvPr/>
        </p:nvPicPr>
        <p:blipFill>
          <a:blip r:embed="rId2"/>
          <a:stretch>
            <a:fillRect/>
          </a:stretch>
        </p:blipFill>
        <p:spPr>
          <a:xfrm>
            <a:off x="895970" y="606192"/>
            <a:ext cx="9750940" cy="5058627"/>
          </a:xfrm>
          <a:prstGeom prst="rect">
            <a:avLst/>
          </a:prstGeom>
        </p:spPr>
      </p:pic>
      <p:sp>
        <p:nvSpPr>
          <p:cNvPr id="6" name="テキスト ボックス 5">
            <a:extLst>
              <a:ext uri="{FF2B5EF4-FFF2-40B4-BE49-F238E27FC236}">
                <a16:creationId xmlns:a16="http://schemas.microsoft.com/office/drawing/2014/main" id="{7416E9BE-BF8B-DC4D-A2C5-868B3FAB8128}"/>
              </a:ext>
            </a:extLst>
          </p:cNvPr>
          <p:cNvSpPr txBox="1"/>
          <p:nvPr/>
        </p:nvSpPr>
        <p:spPr>
          <a:xfrm>
            <a:off x="11265429" y="740434"/>
            <a:ext cx="553998" cy="5005537"/>
          </a:xfrm>
          <a:prstGeom prst="rect">
            <a:avLst/>
          </a:prstGeom>
          <a:noFill/>
          <a:ln>
            <a:solidFill>
              <a:srgbClr val="FF0000"/>
            </a:solidFill>
          </a:ln>
        </p:spPr>
        <p:txBody>
          <a:bodyPr vert="eaVert" wrap="none" rtlCol="0">
            <a:spAutoFit/>
          </a:bodyPr>
          <a:lstStyle/>
          <a:p>
            <a:r>
              <a:rPr lang="en-US" altLang="ja-JP" sz="2400" dirty="0">
                <a:solidFill>
                  <a:srgbClr val="FF0000"/>
                </a:solidFill>
              </a:rPr>
              <a:t>LED</a:t>
            </a:r>
            <a:r>
              <a:rPr lang="ja-JP" altLang="en-US" sz="2400">
                <a:solidFill>
                  <a:srgbClr val="FF0000"/>
                </a:solidFill>
              </a:rPr>
              <a:t>ランタンを複数個準備しておく</a:t>
            </a:r>
            <a:endParaRPr kumimoji="1" lang="ja-JP" altLang="en-US" sz="2400">
              <a:solidFill>
                <a:srgbClr val="FF0000"/>
              </a:solidFill>
            </a:endParaRPr>
          </a:p>
        </p:txBody>
      </p:sp>
    </p:spTree>
    <p:extLst>
      <p:ext uri="{BB962C8B-B14F-4D97-AF65-F5344CB8AC3E}">
        <p14:creationId xmlns:p14="http://schemas.microsoft.com/office/powerpoint/2010/main" val="2850955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a:t>設問１８</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dirty="0"/>
              <a:t>防災倉庫から発電機を持ち出しました。</a:t>
            </a:r>
            <a:endParaRPr lang="en-US" altLang="ja-JP" sz="3600" dirty="0"/>
          </a:p>
          <a:p>
            <a:r>
              <a:rPr lang="ja-JP" altLang="en-US" sz="3600" dirty="0"/>
              <a:t>燃料は入っていますが発電機が動きません。</a:t>
            </a:r>
            <a:endParaRPr lang="en-US" altLang="ja-JP" sz="3600" dirty="0"/>
          </a:p>
          <a:p>
            <a:r>
              <a:rPr lang="ja-JP" altLang="en-US" sz="3600" dirty="0"/>
              <a:t>動かない理由は何だと思いますか？</a:t>
            </a:r>
            <a:endParaRPr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44</a:t>
            </a:fld>
            <a:endParaRPr kumimoji="1" lang="ja-JP" altLang="en-US"/>
          </a:p>
        </p:txBody>
      </p:sp>
    </p:spTree>
    <p:extLst>
      <p:ext uri="{BB962C8B-B14F-4D97-AF65-F5344CB8AC3E}">
        <p14:creationId xmlns:p14="http://schemas.microsoft.com/office/powerpoint/2010/main" val="498054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normAutofit/>
          </a:bodyPr>
          <a:lstStyle/>
          <a:p>
            <a:r>
              <a:rPr lang="ja-JP" altLang="en-US"/>
              <a:t>参考</a:t>
            </a:r>
            <a:r>
              <a:rPr lang="ja-JP" altLang="en-US">
                <a:solidFill>
                  <a:srgbClr val="FF0000"/>
                </a:solidFill>
              </a:rPr>
              <a:t>（バッテリー上がり</a:t>
            </a:r>
            <a:r>
              <a:rPr lang="ja-JP" altLang="en-US"/>
              <a:t>か</a:t>
            </a:r>
            <a:r>
              <a:rPr lang="ja-JP" altLang="en-US">
                <a:solidFill>
                  <a:srgbClr val="FF0000"/>
                </a:solidFill>
              </a:rPr>
              <a:t>潤滑油なし）</a:t>
            </a:r>
            <a:endParaRPr kumimoji="1" lang="ja-JP" altLang="en-US" dirty="0">
              <a:solidFill>
                <a:srgbClr val="FF0000"/>
              </a:solidFill>
            </a:endParaRPr>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45</a:t>
            </a:fld>
            <a:endParaRPr kumimoji="1" lang="ja-JP" altLang="en-US"/>
          </a:p>
        </p:txBody>
      </p:sp>
      <p:pic>
        <p:nvPicPr>
          <p:cNvPr id="5" name="図 4"/>
          <p:cNvPicPr>
            <a:picLocks noChangeAspect="1"/>
          </p:cNvPicPr>
          <p:nvPr/>
        </p:nvPicPr>
        <p:blipFill>
          <a:blip r:embed="rId2"/>
          <a:stretch>
            <a:fillRect/>
          </a:stretch>
        </p:blipFill>
        <p:spPr>
          <a:xfrm>
            <a:off x="1129102" y="1793875"/>
            <a:ext cx="6578600" cy="4927600"/>
          </a:xfrm>
          <a:prstGeom prst="rect">
            <a:avLst/>
          </a:prstGeom>
        </p:spPr>
      </p:pic>
      <p:pic>
        <p:nvPicPr>
          <p:cNvPr id="3" name="図 2">
            <a:extLst>
              <a:ext uri="{FF2B5EF4-FFF2-40B4-BE49-F238E27FC236}">
                <a16:creationId xmlns:a16="http://schemas.microsoft.com/office/drawing/2014/main" id="{8CD5E728-6EED-0A4D-85CA-52AACFEA5C35}"/>
              </a:ext>
            </a:extLst>
          </p:cNvPr>
          <p:cNvPicPr>
            <a:picLocks noChangeAspect="1"/>
          </p:cNvPicPr>
          <p:nvPr/>
        </p:nvPicPr>
        <p:blipFill>
          <a:blip r:embed="rId3"/>
          <a:stretch>
            <a:fillRect/>
          </a:stretch>
        </p:blipFill>
        <p:spPr>
          <a:xfrm>
            <a:off x="7205933" y="3738273"/>
            <a:ext cx="4147867" cy="2322806"/>
          </a:xfrm>
          <a:prstGeom prst="rect">
            <a:avLst/>
          </a:prstGeom>
          <a:ln>
            <a:solidFill>
              <a:schemeClr val="bg1"/>
            </a:solidFill>
          </a:ln>
        </p:spPr>
      </p:pic>
    </p:spTree>
    <p:extLst>
      <p:ext uri="{BB962C8B-B14F-4D97-AF65-F5344CB8AC3E}">
        <p14:creationId xmlns:p14="http://schemas.microsoft.com/office/powerpoint/2010/main" val="4289255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a:t>設問１９</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lang="ja-JP" altLang="en-US" sz="3600"/>
              <a:t>スタッフの</a:t>
            </a:r>
            <a:r>
              <a:rPr lang="ja-JP" altLang="en-US" sz="3600">
                <a:solidFill>
                  <a:srgbClr val="FF0000"/>
                </a:solidFill>
              </a:rPr>
              <a:t>花子さん</a:t>
            </a:r>
            <a:r>
              <a:rPr lang="ja-JP" altLang="en-US" sz="3600"/>
              <a:t>が保育園から</a:t>
            </a:r>
            <a:endParaRPr lang="en-US" altLang="ja-JP" sz="3600" dirty="0"/>
          </a:p>
          <a:p>
            <a:pPr marL="0" indent="0">
              <a:buNone/>
            </a:pPr>
            <a:r>
              <a:rPr lang="ja-JP" altLang="en-US" sz="3600"/>
              <a:t>「子供</a:t>
            </a:r>
            <a:r>
              <a:rPr lang="ja-JP" altLang="en-US" sz="3600" dirty="0"/>
              <a:t>を</a:t>
            </a:r>
            <a:r>
              <a:rPr lang="ja-JP" altLang="en-US" sz="3600"/>
              <a:t>迎えに来てください」</a:t>
            </a:r>
            <a:endParaRPr lang="en-US" altLang="ja-JP" sz="3600" dirty="0"/>
          </a:p>
          <a:p>
            <a:pPr marL="0" indent="0">
              <a:buNone/>
            </a:pPr>
            <a:r>
              <a:rPr lang="ja-JP" altLang="en-US" sz="3600"/>
              <a:t>と連絡があり</a:t>
            </a:r>
            <a:endParaRPr lang="en-US" altLang="ja-JP" sz="3600" dirty="0"/>
          </a:p>
          <a:p>
            <a:pPr marL="0" indent="0">
              <a:buNone/>
            </a:pPr>
            <a:r>
              <a:rPr lang="ja-JP" altLang="en-US" sz="3600"/>
              <a:t>迎えに行って帰りたいと言って</a:t>
            </a:r>
            <a:r>
              <a:rPr lang="ja-JP" altLang="en-US" sz="3600" dirty="0"/>
              <a:t>いますがどうしますか？</a:t>
            </a:r>
            <a:endParaRPr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46</a:t>
            </a:fld>
            <a:endParaRPr kumimoji="1" lang="ja-JP" altLang="en-US"/>
          </a:p>
        </p:txBody>
      </p:sp>
    </p:spTree>
    <p:extLst>
      <p:ext uri="{BB962C8B-B14F-4D97-AF65-F5344CB8AC3E}">
        <p14:creationId xmlns:p14="http://schemas.microsoft.com/office/powerpoint/2010/main" val="1813425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lstStyle/>
          <a:p>
            <a:r>
              <a:rPr lang="ja-JP" altLang="en-US" dirty="0"/>
              <a:t>参考</a:t>
            </a:r>
            <a:endParaRPr kumimoji="1" lang="ja-JP" altLang="en-US" dirty="0"/>
          </a:p>
        </p:txBody>
      </p:sp>
      <p:sp>
        <p:nvSpPr>
          <p:cNvPr id="3" name="コンテンツ プレースホルダー 2"/>
          <p:cNvSpPr>
            <a:spLocks noGrp="1"/>
          </p:cNvSpPr>
          <p:nvPr>
            <p:ph idx="1"/>
          </p:nvPr>
        </p:nvSpPr>
        <p:spPr>
          <a:xfrm>
            <a:off x="838200" y="2373086"/>
            <a:ext cx="10515600" cy="4015188"/>
          </a:xfrm>
        </p:spPr>
        <p:txBody>
          <a:bodyPr>
            <a:normAutofit fontScale="77500" lnSpcReduction="20000"/>
          </a:bodyPr>
          <a:lstStyle/>
          <a:p>
            <a:pPr marL="0" indent="0">
              <a:buNone/>
            </a:pPr>
            <a:r>
              <a:rPr kumimoji="1" lang="ja-JP" altLang="en-US" sz="3600" dirty="0"/>
              <a:t>・危険な地区に行かす訳にはいきません</a:t>
            </a:r>
            <a:endParaRPr kumimoji="1" lang="en-US" altLang="ja-JP" sz="3600" dirty="0"/>
          </a:p>
          <a:p>
            <a:pPr marL="0" indent="0">
              <a:buNone/>
            </a:pPr>
            <a:r>
              <a:rPr lang="ja-JP" altLang="en-US" sz="3600" dirty="0"/>
              <a:t>・帰るという自由意志の尊重が必要</a:t>
            </a:r>
            <a:endParaRPr lang="en-US" altLang="ja-JP" sz="3600" dirty="0"/>
          </a:p>
          <a:p>
            <a:pPr marL="0" indent="0">
              <a:buNone/>
            </a:pPr>
            <a:r>
              <a:rPr kumimoji="1" lang="ja-JP" altLang="en-US" sz="3600" dirty="0"/>
              <a:t>・留めるからには、安全義務</a:t>
            </a:r>
            <a:r>
              <a:rPr kumimoji="1" lang="ja-JP" altLang="en-US" sz="3600"/>
              <a:t>が生じる</a:t>
            </a:r>
            <a:endParaRPr kumimoji="1" lang="en-US" altLang="ja-JP" sz="3600" dirty="0"/>
          </a:p>
          <a:p>
            <a:pPr marL="0" indent="0">
              <a:buNone/>
            </a:pPr>
            <a:endParaRPr lang="en-US" altLang="ja-JP" sz="3600" dirty="0"/>
          </a:p>
          <a:p>
            <a:pPr>
              <a:buFont typeface="Wingdings" pitchFamily="2" charset="2"/>
              <a:buChar char="Ø"/>
            </a:pPr>
            <a:r>
              <a:rPr lang="ja-JP" altLang="en-US" sz="3600"/>
              <a:t>自筆サインをもらう</a:t>
            </a:r>
            <a:endParaRPr lang="en-US" altLang="ja-JP" sz="3600" dirty="0"/>
          </a:p>
          <a:p>
            <a:pPr>
              <a:buFont typeface="Wingdings" pitchFamily="2" charset="2"/>
              <a:buChar char="Ø"/>
            </a:pPr>
            <a:r>
              <a:rPr kumimoji="1" lang="ja-JP" altLang="en-US" sz="3600"/>
              <a:t>安否確認の継続（川を越えた、道を越えた　園についた、自宅についた等、その都度連絡を取り合う）</a:t>
            </a:r>
            <a:endParaRPr kumimoji="1" lang="en-US" altLang="ja-JP" sz="3600" dirty="0"/>
          </a:p>
          <a:p>
            <a:pPr>
              <a:buFont typeface="Wingdings" pitchFamily="2" charset="2"/>
              <a:buChar char="Ø"/>
            </a:pPr>
            <a:r>
              <a:rPr lang="ja-JP" altLang="en-US" sz="3600"/>
              <a:t>携帯電話（</a:t>
            </a:r>
            <a:r>
              <a:rPr lang="en-US" altLang="ja-JP" sz="3600" dirty="0"/>
              <a:t>LINE</a:t>
            </a:r>
            <a:r>
              <a:rPr lang="ja-JP" altLang="en-US" sz="3600"/>
              <a:t>電話）で職場と花子さんを通話中のままにする（緊急事態に電話回線を使い続けるのは最終手段）</a:t>
            </a:r>
            <a:endParaRPr kumimoji="1"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47</a:t>
            </a:fld>
            <a:endParaRPr kumimoji="1" lang="ja-JP" altLang="en-US"/>
          </a:p>
        </p:txBody>
      </p:sp>
    </p:spTree>
    <p:extLst>
      <p:ext uri="{BB962C8B-B14F-4D97-AF65-F5344CB8AC3E}">
        <p14:creationId xmlns:p14="http://schemas.microsoft.com/office/powerpoint/2010/main" val="3627799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a:t>設問２０</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a:t>倒れて寝かされていた</a:t>
            </a:r>
            <a:r>
              <a:rPr lang="ja-JP" altLang="en-US" sz="3600" dirty="0"/>
              <a:t>山口さんが吐きました。</a:t>
            </a:r>
            <a:endParaRPr lang="en-US" altLang="ja-JP" sz="3600" dirty="0"/>
          </a:p>
          <a:p>
            <a:r>
              <a:rPr lang="ja-JP" altLang="en-US" sz="3600" dirty="0"/>
              <a:t>１１９番</a:t>
            </a:r>
            <a:r>
              <a:rPr kumimoji="1" lang="ja-JP" altLang="en-US" sz="3600" dirty="0"/>
              <a:t>に連絡しました</a:t>
            </a:r>
            <a:r>
              <a:rPr kumimoji="1" lang="ja-JP" altLang="en-US" sz="3600"/>
              <a:t>が、救急隊は豪雨対応で来</a:t>
            </a:r>
            <a:r>
              <a:rPr kumimoji="1" lang="ja-JP" altLang="en-US" sz="3600" dirty="0"/>
              <a:t>れそうにありません。</a:t>
            </a:r>
            <a:endParaRPr kumimoji="1" lang="en-US" altLang="ja-JP"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48</a:t>
            </a:fld>
            <a:endParaRPr kumimoji="1" lang="ja-JP" altLang="en-US"/>
          </a:p>
        </p:txBody>
      </p:sp>
    </p:spTree>
    <p:extLst>
      <p:ext uri="{BB962C8B-B14F-4D97-AF65-F5344CB8AC3E}">
        <p14:creationId xmlns:p14="http://schemas.microsoft.com/office/powerpoint/2010/main" val="2650344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lstStyle/>
          <a:p>
            <a:r>
              <a:rPr lang="ja-JP" altLang="en-US" dirty="0"/>
              <a:t>参考</a:t>
            </a:r>
            <a:endParaRPr kumimoji="1" lang="ja-JP" altLang="en-US" dirty="0"/>
          </a:p>
        </p:txBody>
      </p:sp>
      <p:sp>
        <p:nvSpPr>
          <p:cNvPr id="3" name="コンテンツ プレースホルダー 2"/>
          <p:cNvSpPr>
            <a:spLocks noGrp="1"/>
          </p:cNvSpPr>
          <p:nvPr>
            <p:ph idx="1"/>
          </p:nvPr>
        </p:nvSpPr>
        <p:spPr>
          <a:xfrm>
            <a:off x="1480457" y="2242456"/>
            <a:ext cx="8730343" cy="4145817"/>
          </a:xfrm>
        </p:spPr>
        <p:txBody>
          <a:bodyPr>
            <a:normAutofit/>
          </a:bodyPr>
          <a:lstStyle/>
          <a:p>
            <a:pPr marL="0" indent="0">
              <a:buNone/>
            </a:pPr>
            <a:r>
              <a:rPr lang="ja-JP" altLang="en-US" dirty="0"/>
              <a:t>会社から行ける医療機関の</a:t>
            </a:r>
            <a:endParaRPr lang="en-US" altLang="ja-JP" dirty="0"/>
          </a:p>
          <a:p>
            <a:r>
              <a:rPr kumimoji="1" lang="ja-JP" altLang="en-US" dirty="0"/>
              <a:t>マップ</a:t>
            </a:r>
            <a:endParaRPr kumimoji="1" lang="en-US" altLang="ja-JP" dirty="0"/>
          </a:p>
          <a:p>
            <a:r>
              <a:rPr lang="ja-JP" altLang="en-US" dirty="0"/>
              <a:t>診療科目</a:t>
            </a:r>
            <a:endParaRPr lang="en-US" altLang="ja-JP" dirty="0"/>
          </a:p>
          <a:p>
            <a:r>
              <a:rPr kumimoji="1" lang="ja-JP" altLang="en-US" dirty="0"/>
              <a:t>診療時間</a:t>
            </a:r>
            <a:endParaRPr kumimoji="1" lang="en-US" altLang="ja-JP" dirty="0"/>
          </a:p>
          <a:p>
            <a:r>
              <a:rPr lang="ja-JP" altLang="en-US" dirty="0"/>
              <a:t>規模</a:t>
            </a:r>
            <a:r>
              <a:rPr kumimoji="1" lang="ja-JP" altLang="en-US" dirty="0"/>
              <a:t>などを用意しておきましょう</a:t>
            </a:r>
            <a:endParaRPr kumimoji="1" lang="en-US" altLang="ja-JP" dirty="0"/>
          </a:p>
          <a:p>
            <a:pPr marL="0" indent="0">
              <a:buNone/>
            </a:pPr>
            <a:r>
              <a:rPr kumimoji="1" lang="ja-JP" altLang="en-US" dirty="0"/>
              <a:t>１１９番通報マニュアルを電話の近くに置いて、</a:t>
            </a:r>
            <a:endParaRPr kumimoji="1" lang="en-US" altLang="ja-JP" dirty="0"/>
          </a:p>
          <a:p>
            <a:pPr marL="0" indent="0">
              <a:buNone/>
            </a:pPr>
            <a:r>
              <a:rPr lang="ja-JP" altLang="en-US" dirty="0"/>
              <a:t>住所や電話番号目印になる建物など記入しておく</a:t>
            </a:r>
            <a:endParaRPr kumimoji="1" lang="en-US" altLang="ja-JP"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49</a:t>
            </a:fld>
            <a:endParaRPr kumimoji="1" lang="ja-JP" altLang="en-US"/>
          </a:p>
        </p:txBody>
      </p:sp>
    </p:spTree>
    <p:extLst>
      <p:ext uri="{BB962C8B-B14F-4D97-AF65-F5344CB8AC3E}">
        <p14:creationId xmlns:p14="http://schemas.microsoft.com/office/powerpoint/2010/main" val="2663753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lstStyle/>
          <a:p>
            <a:r>
              <a:rPr lang="ja-JP" altLang="en-US" dirty="0"/>
              <a:t>参考</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dirty="0"/>
              <a:t>気象庁からの警戒情報</a:t>
            </a:r>
            <a:endParaRPr lang="en-US" altLang="ja-JP" sz="3600" dirty="0"/>
          </a:p>
          <a:p>
            <a:r>
              <a:rPr lang="ja-JP" altLang="en-US" sz="3600" dirty="0"/>
              <a:t>自治体からの避難情報</a:t>
            </a:r>
            <a:endParaRPr lang="en-US" altLang="ja-JP" sz="3600" dirty="0"/>
          </a:p>
          <a:p>
            <a:r>
              <a:rPr lang="ja-JP" altLang="en-US" sz="3600" dirty="0"/>
              <a:t>電車運行情報</a:t>
            </a:r>
            <a:endParaRPr lang="en-US" altLang="ja-JP" sz="3600" dirty="0"/>
          </a:p>
          <a:p>
            <a:r>
              <a:rPr lang="ja-JP" altLang="en-US" sz="3600" dirty="0"/>
              <a:t>道路冠水情報・高速道路情報</a:t>
            </a:r>
            <a:endParaRPr lang="en-US" altLang="ja-JP" sz="3600" dirty="0"/>
          </a:p>
          <a:p>
            <a:r>
              <a:rPr lang="ja-JP" altLang="en-US" sz="3600"/>
              <a:t>送迎・外回りの担当</a:t>
            </a:r>
            <a:r>
              <a:rPr lang="ja-JP" altLang="en-US" sz="3600" dirty="0"/>
              <a:t>の安否</a:t>
            </a:r>
            <a:endParaRPr lang="en-US" altLang="ja-JP" sz="3600" dirty="0"/>
          </a:p>
          <a:p>
            <a:r>
              <a:rPr lang="ja-JP" altLang="en-US" sz="3600"/>
              <a:t>施設の浸水の可能性</a:t>
            </a:r>
            <a:endParaRPr lang="en-US" altLang="ja-JP" sz="3600" dirty="0"/>
          </a:p>
          <a:p>
            <a:r>
              <a:rPr lang="ja-JP" altLang="en-US" sz="3600"/>
              <a:t>河川カメラ（国土交通省などが設置）</a:t>
            </a:r>
          </a:p>
          <a:p>
            <a:endParaRPr lang="ja-JP" altLang="en-US"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5</a:t>
            </a:fld>
            <a:endParaRPr kumimoji="1" lang="ja-JP" altLang="en-US"/>
          </a:p>
        </p:txBody>
      </p:sp>
    </p:spTree>
    <p:extLst>
      <p:ext uri="{BB962C8B-B14F-4D97-AF65-F5344CB8AC3E}">
        <p14:creationId xmlns:p14="http://schemas.microsoft.com/office/powerpoint/2010/main" val="1404895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lstStyle/>
          <a:p>
            <a:r>
              <a:rPr lang="ja-JP" altLang="en-US" dirty="0"/>
              <a:t>参考</a:t>
            </a:r>
            <a:endParaRPr kumimoji="1" lang="ja-JP" altLang="en-US" dirty="0"/>
          </a:p>
        </p:txBody>
      </p:sp>
      <p:sp>
        <p:nvSpPr>
          <p:cNvPr id="3" name="コンテンツ プレースホルダー 2"/>
          <p:cNvSpPr>
            <a:spLocks noGrp="1"/>
          </p:cNvSpPr>
          <p:nvPr>
            <p:ph idx="1"/>
          </p:nvPr>
        </p:nvSpPr>
        <p:spPr>
          <a:xfrm>
            <a:off x="1175657" y="2111828"/>
            <a:ext cx="10178143" cy="4276445"/>
          </a:xfrm>
        </p:spPr>
        <p:txBody>
          <a:bodyPr>
            <a:normAutofit/>
          </a:bodyPr>
          <a:lstStyle/>
          <a:p>
            <a:pPr marL="0" indent="0">
              <a:buNone/>
            </a:pPr>
            <a:r>
              <a:rPr kumimoji="1" lang="ja-JP" altLang="en-US" sz="3200"/>
              <a:t>・ハザードマップの理解（被害想定）</a:t>
            </a:r>
            <a:endParaRPr kumimoji="1" lang="en-US" altLang="ja-JP" sz="3200" dirty="0"/>
          </a:p>
          <a:p>
            <a:pPr marL="0" indent="0">
              <a:buNone/>
            </a:pPr>
            <a:r>
              <a:rPr kumimoji="1" lang="ja-JP" altLang="en-US" sz="3200"/>
              <a:t>・まずは、飲食料を含む衛生ケア用品、災害用備蓄品</a:t>
            </a:r>
            <a:r>
              <a:rPr kumimoji="1" lang="en-US" altLang="ja-JP" sz="3200" dirty="0"/>
              <a:t>	</a:t>
            </a:r>
            <a:r>
              <a:rPr kumimoji="1" lang="ja-JP" altLang="en-US" sz="3200"/>
              <a:t>の在庫数</a:t>
            </a:r>
            <a:r>
              <a:rPr kumimoji="1" lang="ja-JP" altLang="en-US" sz="3200" dirty="0"/>
              <a:t>の正しい数値を理解しておくこと</a:t>
            </a:r>
            <a:endParaRPr kumimoji="1" lang="en-US" altLang="ja-JP" sz="3200" dirty="0"/>
          </a:p>
          <a:p>
            <a:pPr marL="0" indent="0">
              <a:buNone/>
            </a:pPr>
            <a:r>
              <a:rPr lang="ja-JP" altLang="en-US" sz="3200" dirty="0"/>
              <a:t>・先入先出で最大量・最少量を決めておくこと</a:t>
            </a:r>
            <a:endParaRPr lang="en-US" altLang="ja-JP" sz="3200" dirty="0"/>
          </a:p>
          <a:p>
            <a:pPr marL="0" indent="0">
              <a:buNone/>
            </a:pPr>
            <a:r>
              <a:rPr kumimoji="1" lang="ja-JP" altLang="en-US" sz="3200" dirty="0"/>
              <a:t>・代替可能かどうかを事前に調査して</a:t>
            </a:r>
            <a:r>
              <a:rPr kumimoji="1" lang="ja-JP" altLang="en-US" sz="3200"/>
              <a:t>おくこと</a:t>
            </a:r>
            <a:endParaRPr kumimoji="1" lang="en-US" altLang="ja-JP" sz="3200" dirty="0"/>
          </a:p>
          <a:p>
            <a:pPr marL="0" indent="0">
              <a:buNone/>
            </a:pPr>
            <a:r>
              <a:rPr lang="ja-JP" altLang="en-US" sz="3200"/>
              <a:t>・どこに保管しておくかが重要（取り出しやすく、浸</a:t>
            </a:r>
            <a:r>
              <a:rPr lang="en-US" altLang="ja-JP" sz="3200" dirty="0"/>
              <a:t>	</a:t>
            </a:r>
            <a:r>
              <a:rPr lang="ja-JP" altLang="en-US" sz="3200"/>
              <a:t>水しにくい場所）</a:t>
            </a:r>
            <a:endParaRPr kumimoji="1" lang="en-US" altLang="ja-JP" sz="3200" dirty="0"/>
          </a:p>
          <a:p>
            <a:pPr marL="0" indent="0">
              <a:buNone/>
            </a:pPr>
            <a:endParaRPr kumimoji="1" lang="en-US" altLang="ja-JP" sz="32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50</a:t>
            </a:fld>
            <a:endParaRPr kumimoji="1" lang="ja-JP" altLang="en-US"/>
          </a:p>
        </p:txBody>
      </p:sp>
    </p:spTree>
    <p:extLst>
      <p:ext uri="{BB962C8B-B14F-4D97-AF65-F5344CB8AC3E}">
        <p14:creationId xmlns:p14="http://schemas.microsoft.com/office/powerpoint/2010/main" val="139171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lstStyle/>
          <a:p>
            <a:r>
              <a:rPr lang="ja-JP" altLang="en-US" dirty="0"/>
              <a:t>終了</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a:t>お疲れ様</a:t>
            </a:r>
            <a:r>
              <a:rPr lang="ja-JP" altLang="en-US"/>
              <a:t>でした。</a:t>
            </a:r>
            <a:endParaRPr lang="en-US" altLang="ja-JP" dirty="0"/>
          </a:p>
          <a:p>
            <a:r>
              <a:rPr lang="ja-JP" altLang="en-US"/>
              <a:t>簡単なゲームでも「意識改革」となります。</a:t>
            </a:r>
            <a:endParaRPr lang="en-US" altLang="ja-JP" dirty="0"/>
          </a:p>
          <a:p>
            <a:r>
              <a:rPr lang="ja-JP" altLang="en-US"/>
              <a:t>知ること　</a:t>
            </a:r>
            <a:endParaRPr lang="en-US" altLang="ja-JP" dirty="0"/>
          </a:p>
          <a:p>
            <a:r>
              <a:rPr lang="ja-JP" altLang="en-US"/>
              <a:t>用意すること　</a:t>
            </a:r>
            <a:endParaRPr lang="en-US" altLang="ja-JP" dirty="0"/>
          </a:p>
          <a:p>
            <a:r>
              <a:rPr lang="ja-JP" altLang="en-US"/>
              <a:t>備蓄すること　</a:t>
            </a:r>
            <a:endParaRPr lang="en-US" altLang="ja-JP" dirty="0"/>
          </a:p>
          <a:p>
            <a:r>
              <a:rPr lang="ja-JP" altLang="en-US"/>
              <a:t>訓練すること</a:t>
            </a:r>
            <a:endParaRPr lang="en-US" altLang="ja-JP" dirty="0"/>
          </a:p>
          <a:p>
            <a:r>
              <a:rPr lang="ja-JP" altLang="en-US"/>
              <a:t>紙（</a:t>
            </a:r>
            <a:r>
              <a:rPr lang="en-US" altLang="ja-JP" dirty="0"/>
              <a:t>BCP</a:t>
            </a:r>
            <a:r>
              <a:rPr lang="ja-JP" altLang="en-US"/>
              <a:t>計画書）を作るよりも先にできることがたくさんあります。</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lgn="r">
              <a:buNone/>
            </a:pPr>
            <a:endParaRPr lang="en-US" altLang="ja-JP" dirty="0"/>
          </a:p>
          <a:p>
            <a:pPr marL="0" indent="0">
              <a:buNone/>
            </a:pPr>
            <a:endParaRPr kumimoji="1" lang="en-US" altLang="ja-JP"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51</a:t>
            </a:fld>
            <a:endParaRPr kumimoji="1" lang="ja-JP" altLang="en-US"/>
          </a:p>
        </p:txBody>
      </p:sp>
    </p:spTree>
    <p:extLst>
      <p:ext uri="{BB962C8B-B14F-4D97-AF65-F5344CB8AC3E}">
        <p14:creationId xmlns:p14="http://schemas.microsoft.com/office/powerpoint/2010/main" val="29354122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DFAF6C-DD7E-C649-A284-C71704368CE8}"/>
              </a:ext>
            </a:extLst>
          </p:cNvPr>
          <p:cNvSpPr>
            <a:spLocks noGrp="1"/>
          </p:cNvSpPr>
          <p:nvPr>
            <p:ph type="title"/>
          </p:nvPr>
        </p:nvSpPr>
        <p:spPr>
          <a:xfrm>
            <a:off x="1016000" y="4784725"/>
            <a:ext cx="10515600" cy="1325563"/>
          </a:xfrm>
        </p:spPr>
        <p:txBody>
          <a:bodyPr>
            <a:normAutofit/>
          </a:bodyPr>
          <a:lstStyle/>
          <a:p>
            <a:pPr algn="r"/>
            <a:r>
              <a:rPr kumimoji="1" lang="ja-JP" altLang="en-US"/>
              <a:t>株式会社</a:t>
            </a:r>
            <a:r>
              <a:rPr kumimoji="1" lang="en-US" altLang="ja-JP" dirty="0"/>
              <a:t>BCPJAPAN </a:t>
            </a:r>
            <a:r>
              <a:rPr kumimoji="1" lang="ja-JP" altLang="en-US"/>
              <a:t>代表取締役</a:t>
            </a:r>
            <a:r>
              <a:rPr kumimoji="1" lang="en-US" altLang="ja-JP" dirty="0"/>
              <a:t> </a:t>
            </a:r>
            <a:r>
              <a:rPr kumimoji="1" lang="ja-JP" altLang="en-US"/>
              <a:t>山口泰信</a:t>
            </a:r>
            <a:br>
              <a:rPr kumimoji="1" lang="en-US" altLang="ja-JP" dirty="0"/>
            </a:br>
            <a:r>
              <a:rPr kumimoji="1" lang="ja-JP" altLang="en-US" sz="2400"/>
              <a:t>やまぐちたいしん</a:t>
            </a:r>
            <a:endParaRPr kumimoji="1" lang="ja-JP" altLang="en-US"/>
          </a:p>
        </p:txBody>
      </p:sp>
      <p:sp>
        <p:nvSpPr>
          <p:cNvPr id="4" name="テキスト ボックス 3">
            <a:extLst>
              <a:ext uri="{FF2B5EF4-FFF2-40B4-BE49-F238E27FC236}">
                <a16:creationId xmlns:a16="http://schemas.microsoft.com/office/drawing/2014/main" id="{B61A3438-3BEC-9E42-A7AA-42CF9816991C}"/>
              </a:ext>
            </a:extLst>
          </p:cNvPr>
          <p:cNvSpPr txBox="1"/>
          <p:nvPr/>
        </p:nvSpPr>
        <p:spPr>
          <a:xfrm>
            <a:off x="1016000" y="2006600"/>
            <a:ext cx="9560631" cy="3139321"/>
          </a:xfrm>
          <a:prstGeom prst="rect">
            <a:avLst/>
          </a:prstGeom>
          <a:noFill/>
        </p:spPr>
        <p:txBody>
          <a:bodyPr wrap="none" rtlCol="0">
            <a:spAutoFit/>
          </a:bodyPr>
          <a:lstStyle/>
          <a:p>
            <a:r>
              <a:rPr kumimoji="1" lang="en-US" altLang="ja-JP" sz="6600" dirty="0">
                <a:hlinkClick r:id="rId2"/>
              </a:rPr>
              <a:t>info@bcpjapan.jp</a:t>
            </a:r>
            <a:endParaRPr kumimoji="1" lang="en-US" altLang="ja-JP" sz="6600" dirty="0"/>
          </a:p>
          <a:p>
            <a:r>
              <a:rPr kumimoji="1" lang="en-US" altLang="ja-JP" sz="6600" dirty="0">
                <a:hlinkClick r:id="rId3"/>
              </a:rPr>
              <a:t>http://www.bcpjapan.jp</a:t>
            </a:r>
            <a:endParaRPr kumimoji="1" lang="en-US" altLang="ja-JP" sz="6600" dirty="0"/>
          </a:p>
          <a:p>
            <a:endParaRPr kumimoji="1" lang="ja-JP" altLang="en-US" sz="6600"/>
          </a:p>
        </p:txBody>
      </p:sp>
    </p:spTree>
    <p:extLst>
      <p:ext uri="{BB962C8B-B14F-4D97-AF65-F5344CB8AC3E}">
        <p14:creationId xmlns:p14="http://schemas.microsoft.com/office/powerpoint/2010/main" val="2336293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dirty="0"/>
              <a:t>設問２</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dirty="0"/>
              <a:t>気象庁の警報は３段階になっていますその３つを段階別に言ってください</a:t>
            </a:r>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6</a:t>
            </a:fld>
            <a:endParaRPr kumimoji="1" lang="ja-JP" altLang="en-US"/>
          </a:p>
        </p:txBody>
      </p:sp>
    </p:spTree>
    <p:extLst>
      <p:ext uri="{BB962C8B-B14F-4D97-AF65-F5344CB8AC3E}">
        <p14:creationId xmlns:p14="http://schemas.microsoft.com/office/powerpoint/2010/main" val="4135273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lstStyle/>
          <a:p>
            <a:r>
              <a:rPr lang="ja-JP" altLang="en-US" dirty="0"/>
              <a:t>参考</a:t>
            </a:r>
            <a:endParaRPr kumimoji="1" lang="ja-JP" altLang="en-US" dirty="0"/>
          </a:p>
        </p:txBody>
      </p:sp>
      <p:sp>
        <p:nvSpPr>
          <p:cNvPr id="3" name="コンテンツ プレースホルダー 2"/>
          <p:cNvSpPr>
            <a:spLocks noGrp="1"/>
          </p:cNvSpPr>
          <p:nvPr>
            <p:ph idx="1"/>
          </p:nvPr>
        </p:nvSpPr>
        <p:spPr>
          <a:xfrm>
            <a:off x="838200" y="2049917"/>
            <a:ext cx="10591800" cy="4914900"/>
          </a:xfrm>
        </p:spPr>
        <p:txBody>
          <a:bodyPr>
            <a:normAutofit/>
          </a:bodyPr>
          <a:lstStyle/>
          <a:p>
            <a:r>
              <a:rPr lang="ja-JP" altLang="en-US" sz="3600" dirty="0"/>
              <a:t>気象庁の警報</a:t>
            </a:r>
            <a:endParaRPr lang="en-US" altLang="ja-JP" sz="3600" dirty="0"/>
          </a:p>
          <a:p>
            <a:pPr marL="0" indent="0">
              <a:buNone/>
            </a:pPr>
            <a:r>
              <a:rPr lang="ja-JP" altLang="en-US" sz="4400" u="sng" dirty="0"/>
              <a:t>注意報</a:t>
            </a:r>
            <a:endParaRPr lang="en-US" altLang="ja-JP" sz="4400" u="sng" dirty="0"/>
          </a:p>
          <a:p>
            <a:pPr lvl="2"/>
            <a:r>
              <a:rPr lang="ja-JP" altLang="en-US" dirty="0"/>
              <a:t>（</a:t>
            </a:r>
            <a:r>
              <a:rPr lang="ja-JP" altLang="en-US" dirty="0">
                <a:solidFill>
                  <a:srgbClr val="FF0000"/>
                </a:solidFill>
              </a:rPr>
              <a:t>災害</a:t>
            </a:r>
            <a:r>
              <a:rPr lang="ja-JP" altLang="en-US" dirty="0"/>
              <a:t>が起るおそれがある場合にその旨を注意して行う予報）</a:t>
            </a:r>
            <a:endParaRPr lang="en-US" altLang="ja-JP" dirty="0"/>
          </a:p>
          <a:p>
            <a:pPr marL="0" indent="0">
              <a:buNone/>
            </a:pPr>
            <a:r>
              <a:rPr lang="ja-JP" altLang="en-US" sz="4800" u="sng" dirty="0"/>
              <a:t>警報</a:t>
            </a:r>
            <a:endParaRPr lang="en-US" altLang="ja-JP" sz="4800" u="sng" dirty="0"/>
          </a:p>
          <a:p>
            <a:pPr lvl="2"/>
            <a:r>
              <a:rPr lang="ja-JP" altLang="en-US" dirty="0">
                <a:solidFill>
                  <a:srgbClr val="000000"/>
                </a:solidFill>
              </a:rPr>
              <a:t>（</a:t>
            </a:r>
            <a:r>
              <a:rPr lang="ja-JP" altLang="en-US" dirty="0">
                <a:solidFill>
                  <a:srgbClr val="FF0000"/>
                </a:solidFill>
              </a:rPr>
              <a:t>重大な災害</a:t>
            </a:r>
            <a:r>
              <a:rPr lang="ja-JP" altLang="en-US" dirty="0"/>
              <a:t>の起こるおそれのある旨を警告して行う予報</a:t>
            </a:r>
            <a:r>
              <a:rPr lang="ja-JP" altLang="en-US" dirty="0">
                <a:solidFill>
                  <a:srgbClr val="000000"/>
                </a:solidFill>
              </a:rPr>
              <a:t>）</a:t>
            </a:r>
            <a:endParaRPr lang="en-US" altLang="ja-JP" sz="3600" dirty="0"/>
          </a:p>
          <a:p>
            <a:pPr marL="57150" indent="0">
              <a:buNone/>
            </a:pPr>
            <a:r>
              <a:rPr lang="ja-JP" altLang="en-US" sz="4400" u="sng" dirty="0"/>
              <a:t>特別警報</a:t>
            </a:r>
            <a:endParaRPr lang="en-US" altLang="ja-JP" sz="4400" u="sng" dirty="0"/>
          </a:p>
          <a:p>
            <a:pPr lvl="2"/>
            <a:r>
              <a:rPr lang="ja-JP" altLang="en-US" dirty="0">
                <a:solidFill>
                  <a:srgbClr val="000000"/>
                </a:solidFill>
              </a:rPr>
              <a:t>（</a:t>
            </a:r>
            <a:r>
              <a:rPr lang="ja-JP" altLang="en-US" dirty="0"/>
              <a:t>予想される現象が</a:t>
            </a:r>
            <a:r>
              <a:rPr lang="ja-JP" altLang="en-US" dirty="0">
                <a:solidFill>
                  <a:srgbClr val="FF0000"/>
                </a:solidFill>
              </a:rPr>
              <a:t>特に異常であるため重大な災害</a:t>
            </a:r>
            <a:r>
              <a:rPr lang="ja-JP" altLang="en-US" dirty="0"/>
              <a:t>の起こるおそれが著しく大きい場合に、その旨を示して行う警報</a:t>
            </a:r>
            <a:r>
              <a:rPr lang="ja-JP" altLang="en-US" dirty="0">
                <a:solidFill>
                  <a:srgbClr val="000000"/>
                </a:solidFill>
              </a:rPr>
              <a:t>）</a:t>
            </a:r>
            <a:endParaRPr lang="en-US" altLang="ja-JP" dirty="0">
              <a:solidFill>
                <a:srgbClr val="000000"/>
              </a:solidFill>
            </a:endParaRPr>
          </a:p>
          <a:p>
            <a:pPr lvl="2"/>
            <a:r>
              <a:rPr lang="ja-JP" altLang="en-US" dirty="0">
                <a:solidFill>
                  <a:srgbClr val="000000"/>
                </a:solidFill>
              </a:rPr>
              <a:t>数十年に一度</a:t>
            </a:r>
            <a:endParaRPr lang="en-US" altLang="ja-JP" sz="3600" dirty="0"/>
          </a:p>
          <a:p>
            <a:pPr lvl="2"/>
            <a:endParaRPr lang="ja-JP" altLang="en-US" sz="3600"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7</a:t>
            </a:fld>
            <a:endParaRPr kumimoji="1" lang="ja-JP" altLang="en-US"/>
          </a:p>
        </p:txBody>
      </p:sp>
    </p:spTree>
    <p:extLst>
      <p:ext uri="{BB962C8B-B14F-4D97-AF65-F5344CB8AC3E}">
        <p14:creationId xmlns:p14="http://schemas.microsoft.com/office/powerpoint/2010/main" val="3400626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DEADA"/>
          </a:solidFill>
          <a:ln>
            <a:solidFill>
              <a:srgbClr val="F14124"/>
            </a:solidFill>
          </a:ln>
        </p:spPr>
        <p:txBody>
          <a:bodyPr/>
          <a:lstStyle/>
          <a:p>
            <a:r>
              <a:rPr lang="ja-JP" altLang="en-US" dirty="0"/>
              <a:t>設問３</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600" dirty="0"/>
              <a:t>自治体からの避難指示の段階はどのようになっていますか？</a:t>
            </a:r>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8</a:t>
            </a:fld>
            <a:endParaRPr kumimoji="1" lang="ja-JP" altLang="en-US"/>
          </a:p>
        </p:txBody>
      </p:sp>
    </p:spTree>
    <p:extLst>
      <p:ext uri="{BB962C8B-B14F-4D97-AF65-F5344CB8AC3E}">
        <p14:creationId xmlns:p14="http://schemas.microsoft.com/office/powerpoint/2010/main" val="2885881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DBEEF4"/>
          </a:solidFill>
          <a:ln>
            <a:solidFill>
              <a:srgbClr val="F14124"/>
            </a:solidFill>
          </a:ln>
        </p:spPr>
        <p:txBody>
          <a:bodyPr/>
          <a:lstStyle/>
          <a:p>
            <a:r>
              <a:rPr lang="ja-JP" altLang="en-US" dirty="0"/>
              <a:t>参考</a:t>
            </a:r>
            <a:endParaRPr kumimoji="1" lang="ja-JP" altLang="en-US" dirty="0"/>
          </a:p>
        </p:txBody>
      </p:sp>
      <p:sp>
        <p:nvSpPr>
          <p:cNvPr id="4" name="スライド番号プレースホルダー 3"/>
          <p:cNvSpPr>
            <a:spLocks noGrp="1"/>
          </p:cNvSpPr>
          <p:nvPr>
            <p:ph type="sldNum" sz="quarter" idx="12"/>
          </p:nvPr>
        </p:nvSpPr>
        <p:spPr/>
        <p:txBody>
          <a:bodyPr/>
          <a:lstStyle/>
          <a:p>
            <a:fld id="{1F41AA2A-C32D-BE4C-A231-C2A9AA27CD30}" type="slidenum">
              <a:rPr kumimoji="1" lang="ja-JP" altLang="en-US" smtClean="0"/>
              <a:t>9</a:t>
            </a:fld>
            <a:endParaRPr kumimoji="1" lang="ja-JP" altLang="en-US"/>
          </a:p>
        </p:txBody>
      </p:sp>
      <p:sp>
        <p:nvSpPr>
          <p:cNvPr id="3" name="テキスト ボックス 2"/>
          <p:cNvSpPr txBox="1"/>
          <p:nvPr/>
        </p:nvSpPr>
        <p:spPr>
          <a:xfrm>
            <a:off x="9472136" y="1600200"/>
            <a:ext cx="738664" cy="4843322"/>
          </a:xfrm>
          <a:prstGeom prst="rect">
            <a:avLst/>
          </a:prstGeom>
        </p:spPr>
        <p:style>
          <a:lnRef idx="1">
            <a:schemeClr val="dk1"/>
          </a:lnRef>
          <a:fillRef idx="2">
            <a:schemeClr val="dk1"/>
          </a:fillRef>
          <a:effectRef idx="1">
            <a:schemeClr val="dk1"/>
          </a:effectRef>
          <a:fontRef idx="minor">
            <a:schemeClr val="dk1"/>
          </a:fontRef>
        </p:style>
        <p:txBody>
          <a:bodyPr vert="eaVert" wrap="square" rtlCol="0">
            <a:spAutoFit/>
          </a:bodyPr>
          <a:lstStyle/>
          <a:p>
            <a:r>
              <a:rPr lang="ja-JP" altLang="en-US" sz="3600" dirty="0"/>
              <a:t>避難命令はありません</a:t>
            </a:r>
          </a:p>
        </p:txBody>
      </p:sp>
      <p:pic>
        <p:nvPicPr>
          <p:cNvPr id="7" name="図 6">
            <a:extLst>
              <a:ext uri="{FF2B5EF4-FFF2-40B4-BE49-F238E27FC236}">
                <a16:creationId xmlns:a16="http://schemas.microsoft.com/office/drawing/2014/main" id="{43DDF0B6-E0F4-F04C-8713-762FAD7B969B}"/>
              </a:ext>
            </a:extLst>
          </p:cNvPr>
          <p:cNvPicPr>
            <a:picLocks noChangeAspect="1"/>
          </p:cNvPicPr>
          <p:nvPr/>
        </p:nvPicPr>
        <p:blipFill>
          <a:blip r:embed="rId2"/>
          <a:stretch>
            <a:fillRect/>
          </a:stretch>
        </p:blipFill>
        <p:spPr>
          <a:xfrm>
            <a:off x="1981201" y="1778906"/>
            <a:ext cx="7332453" cy="4485911"/>
          </a:xfrm>
          <a:prstGeom prst="rect">
            <a:avLst/>
          </a:prstGeom>
        </p:spPr>
      </p:pic>
    </p:spTree>
    <p:extLst>
      <p:ext uri="{BB962C8B-B14F-4D97-AF65-F5344CB8AC3E}">
        <p14:creationId xmlns:p14="http://schemas.microsoft.com/office/powerpoint/2010/main" val="160270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1632</Words>
  <Application>Microsoft Macintosh PowerPoint</Application>
  <PresentationFormat>ワイド画面</PresentationFormat>
  <Paragraphs>270</Paragraphs>
  <Slides>52</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52</vt:i4>
      </vt:variant>
    </vt:vector>
  </HeadingPairs>
  <TitlesOfParts>
    <vt:vector size="59" baseType="lpstr">
      <vt:lpstr>ＭＳ Ｐゴシック</vt:lpstr>
      <vt:lpstr>游ゴシック</vt:lpstr>
      <vt:lpstr>游ゴシック Light</vt:lpstr>
      <vt:lpstr>Arial</vt:lpstr>
      <vt:lpstr>Stencil</vt:lpstr>
      <vt:lpstr>Wingdings</vt:lpstr>
      <vt:lpstr>Office テーマ</vt:lpstr>
      <vt:lpstr>PowerPoint プレゼンテーション</vt:lpstr>
      <vt:lpstr>ゲームの説明</vt:lpstr>
      <vt:lpstr>状況　本日の今の時間</vt:lpstr>
      <vt:lpstr>設問１</vt:lpstr>
      <vt:lpstr>参考</vt:lpstr>
      <vt:lpstr>設問２</vt:lpstr>
      <vt:lpstr>参考</vt:lpstr>
      <vt:lpstr>設問３</vt:lpstr>
      <vt:lpstr>参考</vt:lpstr>
      <vt:lpstr>段階　５　　　    　４　　　　　　　３</vt:lpstr>
      <vt:lpstr>高齢者等避難開始</vt:lpstr>
      <vt:lpstr>設問４</vt:lpstr>
      <vt:lpstr>設問５</vt:lpstr>
      <vt:lpstr>参考</vt:lpstr>
      <vt:lpstr>参考</vt:lpstr>
      <vt:lpstr>参考</vt:lpstr>
      <vt:lpstr>設問６</vt:lpstr>
      <vt:lpstr>設問7</vt:lpstr>
      <vt:lpstr>設問８</vt:lpstr>
      <vt:lpstr>参考</vt:lpstr>
      <vt:lpstr>設問９</vt:lpstr>
      <vt:lpstr>参考（順番は事情によるが手分けして同時に行う）</vt:lpstr>
      <vt:lpstr>設問１０</vt:lpstr>
      <vt:lpstr>火事だー！　 避難誘導　＆　避難 ２号消火栓(一人操作可能) １１９番通報確認　</vt:lpstr>
      <vt:lpstr>１号消火栓　(二人以上での操作)</vt:lpstr>
      <vt:lpstr>設問１１</vt:lpstr>
      <vt:lpstr>消火栓 以下の４つ（確認が必要）</vt:lpstr>
      <vt:lpstr>設問１２</vt:lpstr>
      <vt:lpstr>参考</vt:lpstr>
      <vt:lpstr>設問１３</vt:lpstr>
      <vt:lpstr>情報収集</vt:lpstr>
      <vt:lpstr>設問１４</vt:lpstr>
      <vt:lpstr>参考</vt:lpstr>
      <vt:lpstr>設問１５</vt:lpstr>
      <vt:lpstr>土嚢積み</vt:lpstr>
      <vt:lpstr>PowerPoint プレゼンテーション</vt:lpstr>
      <vt:lpstr>PowerPoint プレゼンテーション</vt:lpstr>
      <vt:lpstr>設問１６</vt:lpstr>
      <vt:lpstr>参考</vt:lpstr>
      <vt:lpstr>設問１７</vt:lpstr>
      <vt:lpstr>参考</vt:lpstr>
      <vt:lpstr>PowerPoint プレゼンテーション</vt:lpstr>
      <vt:lpstr>PowerPoint プレゼンテーション</vt:lpstr>
      <vt:lpstr>設問１８</vt:lpstr>
      <vt:lpstr>参考（バッテリー上がりか潤滑油なし）</vt:lpstr>
      <vt:lpstr>設問１９</vt:lpstr>
      <vt:lpstr>参考</vt:lpstr>
      <vt:lpstr>設問２０</vt:lpstr>
      <vt:lpstr>参考</vt:lpstr>
      <vt:lpstr>参考</vt:lpstr>
      <vt:lpstr>終了</vt:lpstr>
      <vt:lpstr>株式会社BCPJAPAN 代表取締役 山口泰信 やまぐちたいしん</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山口 taishin</dc:creator>
  <cp:lastModifiedBy>山口 taishin</cp:lastModifiedBy>
  <cp:revision>13</cp:revision>
  <dcterms:created xsi:type="dcterms:W3CDTF">2021-08-23T03:50:32Z</dcterms:created>
  <dcterms:modified xsi:type="dcterms:W3CDTF">2021-08-29T03:58:54Z</dcterms:modified>
</cp:coreProperties>
</file>