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063" r:id="rId5"/>
    <p:sldId id="262" r:id="rId6"/>
    <p:sldId id="2027" r:id="rId7"/>
    <p:sldId id="1929" r:id="rId8"/>
    <p:sldId id="2106" r:id="rId9"/>
    <p:sldId id="2131" r:id="rId10"/>
    <p:sldId id="2110" r:id="rId11"/>
    <p:sldId id="2111" r:id="rId12"/>
    <p:sldId id="2112" r:id="rId13"/>
    <p:sldId id="264" r:id="rId14"/>
    <p:sldId id="265" r:id="rId15"/>
    <p:sldId id="266" r:id="rId16"/>
    <p:sldId id="2136" r:id="rId17"/>
    <p:sldId id="2064" r:id="rId18"/>
    <p:sldId id="1973" r:id="rId19"/>
    <p:sldId id="1938" r:id="rId20"/>
    <p:sldId id="2133" r:id="rId21"/>
    <p:sldId id="2134" r:id="rId22"/>
    <p:sldId id="2135" r:id="rId23"/>
    <p:sldId id="1992" r:id="rId24"/>
    <p:sldId id="2062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/>
    <p:restoredTop sz="94508"/>
  </p:normalViewPr>
  <p:slideViewPr>
    <p:cSldViewPr snapToGrid="0" snapToObjects="1">
      <p:cViewPr varScale="1">
        <p:scale>
          <a:sx n="76" d="100"/>
          <a:sy n="76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6DE6F4-A19D-2240-8240-CD77539C0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46D7B97-4E47-454F-9859-9BE2C75A4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6FA363-7CDD-5345-B86A-AB0C885E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3F43DB-FADA-9E40-9FEF-1292B062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2DE47C-E3E9-C449-A72C-9E513E032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97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8B1D05-825D-BF49-AD94-77033D73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91AB21-D0D9-E64E-BB80-98A1C98E6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1C6960-0980-0047-A2D4-FDB1BA58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22EA96-E698-A842-A80B-7379C925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873DD1-09EC-A04C-9239-0B0B0AF5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23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F034DE1-7CBF-E446-BA10-EF29B766B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DDAF91C-16C3-754F-8EE0-21859FBE6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E8E3EB-FC15-C54B-A489-43FE6589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7846DD-B22B-E249-BF5D-175A50D6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4DB342-FD09-914F-A4DB-7B820B479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20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486459-B804-F542-9875-9E67FAE8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9DD4DF-241B-8D41-8D35-AB26D780F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5C7811-AEC5-AE46-A265-774855A6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1D3DCC-20B4-E441-BA6C-5DD1BC20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DD4171-37A1-094B-BF9C-B389C66B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30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A671C-7473-DB47-B765-E2208BA3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BA53EC-C39F-A94F-9EAB-C7AF30D6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22BB5D-1E5D-D749-AFF7-CBD0058A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D02E94-6845-0C40-8991-BEDC8497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D8A779-4CA1-9246-84A6-529C7E29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525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7151EE-4F2A-8D47-9F65-9AF59F0A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40C3B3-BCDE-9443-B7D9-5B2816571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66EBDC0-8DA8-8643-933E-D81C3D41F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DE30DA0-E1B2-F247-BDEA-ACCF1B87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28C8515-4365-EA49-BC87-26BF6984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F50C03-72AB-A646-8DEB-B300E070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4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A11B06-C37E-9742-A3F5-59D2A031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C3C519-F80D-5B4D-BF27-60014F980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867663A-7A87-CF47-BBBA-2348C0E0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771E695-3BD2-E842-BCCA-A7C980589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E099F2D-C20A-E04A-963C-DDA239AA4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CCE460D-03B7-F543-B73D-B237E64A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04B1520-48FC-9F4B-BEF3-2F227BD3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24511DD-231E-0843-A665-77670A4B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86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CBD911-2EC1-1E43-AD4D-1E73F79D1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D8D665D-9D0A-8142-A50B-1ED083048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447C88-ED0A-6946-8886-8674AB3F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114FD5-E512-DC45-9783-5A0772C0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22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A162983-9226-E846-9455-B9A0C1BD9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E77B5DB-5F66-0743-A64B-B4EFC0E5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B4100B-3FCD-854D-ABAA-19D0A171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06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180A18-6253-604E-BB7D-FD37A258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F10396-F2C9-2044-A81F-EE24B7ACA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0870CFE-FA12-8D41-A898-E88BFE443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E663D7A-2DC1-FF40-80DC-E33C319B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9A2833-53A9-F940-86BE-0DF33A69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1EFBD4-C522-4148-ACBD-C9B51EA2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01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B85C0F-6C36-524F-B30D-B1442392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CE6A3A3-5C30-A543-A757-B4BE32124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DA851BA-A23B-C945-9A96-1B7093A57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3BD6CB-A6CB-4345-BAED-7BC3BE3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ACF89A3-9079-6648-9CD9-A6E32EE1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9302BF-0DF7-5141-B25B-8DC9D3AE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72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8BA5A5A-2265-0D4F-BA20-AA9C8A83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4A0439-AE2B-704F-B286-B8B3EB4C3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E7B8DC-2363-9C46-8C4C-ED5A36118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9B27C-179A-AC49-AFF2-BA58AC5ED66A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87410F-0866-F049-804D-BED4325B8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D0FC1D-BEDA-2D4F-A69E-E7C83ED21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5E1BC-CBFC-6A42-9210-93A7DE36E6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90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../../03&#32207;&#21209;_&#32076;&#29702;/04&#20986;&#29256;&#21407;&#31295;/&#20171;&#35703;BCP20211025&#36865;&#20449;&#20998;byBCPJAPAN/&#20171;&#35703;BCP&#33258;&#28982;&#28797;&#23475;&#30330;&#29983;&#26178;&#12395;&#12362;&#12369;&#12427;&#26989;&#21209;&#32153;&#32154;&#35336;&#30011;v1.4.doc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&#39321;&#24029;&#12495;&#12469;&#12441;&#12540;&#12488;&#12441;&#12510;&#12483;&#12501;&#12442;2022.xlsx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f.kagawa.lg.jp/documents/3821/report_all.pdf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hlw.go.jp/content/000749542.doc" TargetMode="External"/><Relationship Id="rId13" Type="http://schemas.openxmlformats.org/officeDocument/2006/relationships/hyperlink" Target="https://www.mhlw.go.jp/content/000749545.doc" TargetMode="External"/><Relationship Id="rId3" Type="http://schemas.openxmlformats.org/officeDocument/2006/relationships/hyperlink" Target="https://www.chusho.meti.go.jp/keiei/antei/bousai/download/keizokuryoku/tebiki_tandoku.pdf?0627" TargetMode="External"/><Relationship Id="rId7" Type="http://schemas.openxmlformats.org/officeDocument/2006/relationships/hyperlink" Target="https://www.mhlw.go.jp/content/000749541.doc" TargetMode="External"/><Relationship Id="rId12" Type="http://schemas.openxmlformats.org/officeDocument/2006/relationships/hyperlink" Target="https://www.mhlw.go.jp/content/000749543.pdf" TargetMode="External"/><Relationship Id="rId2" Type="http://schemas.openxmlformats.org/officeDocument/2006/relationships/hyperlink" Target="https://www.keizokuryoku.go.j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hlw.go.jp/content/000749540.doc" TargetMode="External"/><Relationship Id="rId11" Type="http://schemas.openxmlformats.org/officeDocument/2006/relationships/hyperlink" Target="https://www.mhlw.go.jp/content/000922066.xlsx" TargetMode="External"/><Relationship Id="rId5" Type="http://schemas.openxmlformats.org/officeDocument/2006/relationships/hyperlink" Target="https://www.mhlw.go.jp/content/000749539.xlsx" TargetMode="External"/><Relationship Id="rId15" Type="http://schemas.openxmlformats.org/officeDocument/2006/relationships/hyperlink" Target="https://www.mhlw.go.jp/content/000922098.xlsx" TargetMode="External"/><Relationship Id="rId10" Type="http://schemas.openxmlformats.org/officeDocument/2006/relationships/hyperlink" Target="https://www.mhlw.go.jp/content/000922086.xlsx" TargetMode="External"/><Relationship Id="rId4" Type="http://schemas.openxmlformats.org/officeDocument/2006/relationships/hyperlink" Target="https://www.mhlw.go.jp/content/000922077.pdf" TargetMode="External"/><Relationship Id="rId9" Type="http://schemas.openxmlformats.org/officeDocument/2006/relationships/hyperlink" Target="https://www.mhlw.go.jp/content/000922085.xlsx" TargetMode="External"/><Relationship Id="rId14" Type="http://schemas.openxmlformats.org/officeDocument/2006/relationships/hyperlink" Target="https://www.mhlw.go.jp/content/000922097.xls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husho.meti.go.jp/keiei/antei/bousai/keizokuryoku.htm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51F908-4F38-AD41-BE02-C3C54B060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105" y="1122362"/>
            <a:ext cx="10619873" cy="2904205"/>
          </a:xfrm>
          <a:ln>
            <a:solidFill>
              <a:schemeClr val="accent1"/>
            </a:solidFill>
          </a:ln>
        </p:spPr>
        <p:txBody>
          <a:bodyPr anchor="ctr">
            <a:normAutofit fontScale="90000"/>
          </a:bodyPr>
          <a:lstStyle/>
          <a:p>
            <a:r>
              <a:rPr lang="ja-JP" altLang="en-US" sz="8000"/>
              <a:t>介護</a:t>
            </a:r>
            <a:r>
              <a:rPr kumimoji="1" lang="en-US" altLang="ja-JP" sz="8000" dirty="0"/>
              <a:t>BCP</a:t>
            </a:r>
            <a:br>
              <a:rPr kumimoji="1" lang="en-US" altLang="ja-JP" dirty="0"/>
            </a:br>
            <a:r>
              <a:rPr kumimoji="1" lang="ja-JP" altLang="en-US"/>
              <a:t>３</a:t>
            </a:r>
            <a:r>
              <a:rPr lang="en-US" altLang="ja-JP" dirty="0"/>
              <a:t>s</a:t>
            </a:r>
            <a:r>
              <a:rPr kumimoji="1" lang="en-US" altLang="ja-JP" dirty="0"/>
              <a:t>tep</a:t>
            </a:r>
            <a:r>
              <a:rPr kumimoji="1" lang="ja-JP" altLang="en-US"/>
              <a:t>作成講座</a:t>
            </a:r>
            <a:r>
              <a:rPr kumimoji="1" lang="en-US" altLang="ja-JP" dirty="0"/>
              <a:t> </a:t>
            </a:r>
            <a:br>
              <a:rPr kumimoji="1" lang="en-US" altLang="ja-JP" dirty="0"/>
            </a:br>
            <a:r>
              <a:rPr lang="ja-JP" altLang="en-US" sz="4000"/>
              <a:t>サポートライン</a:t>
            </a:r>
            <a:r>
              <a:rPr lang="en" altLang="ja-JP" sz="4000" dirty="0"/>
              <a:t>KAGAWA</a:t>
            </a:r>
            <a:r>
              <a:rPr lang="ja-JP" altLang="en-US" sz="4000"/>
              <a:t>　オリジナル特別講座</a:t>
            </a:r>
            <a:br>
              <a:rPr lang="en-US" altLang="ja-JP" sz="4000" dirty="0"/>
            </a:br>
            <a:r>
              <a:rPr lang="en-US" altLang="ja-JP" sz="4000" b="1" dirty="0">
                <a:solidFill>
                  <a:srgbClr val="C00000"/>
                </a:solidFill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《2022/8/23 </a:t>
            </a:r>
            <a:r>
              <a:rPr lang="ja-JP" altLang="en-US" sz="4000" b="1">
                <a:solidFill>
                  <a:srgbClr val="C00000"/>
                </a:solidFill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自然災害編</a:t>
            </a:r>
            <a:r>
              <a:rPr lang="en-US" altLang="ja-JP" sz="4000" b="1" dirty="0">
                <a:solidFill>
                  <a:srgbClr val="C00000"/>
                </a:solidFill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》</a:t>
            </a:r>
            <a:endParaRPr kumimoji="1" lang="ja-JP" altLang="en-US" b="1">
              <a:solidFill>
                <a:srgbClr val="C00000"/>
              </a:solidFill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1F82CB2-E72C-2A49-86B5-EF6C37F29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8231" y="5583803"/>
            <a:ext cx="7523747" cy="895030"/>
          </a:xfrm>
        </p:spPr>
        <p:txBody>
          <a:bodyPr>
            <a:normAutofit/>
          </a:bodyPr>
          <a:lstStyle/>
          <a:p>
            <a:r>
              <a:rPr kumimoji="1" lang="ja-JP" altLang="en-US"/>
              <a:t>株式会社</a:t>
            </a:r>
            <a:r>
              <a:rPr kumimoji="1" lang="en-US" altLang="ja-JP" dirty="0"/>
              <a:t>BCPJAPAN </a:t>
            </a:r>
            <a:r>
              <a:rPr kumimoji="1" lang="ja-JP" altLang="en-US"/>
              <a:t>代表取締役山口泰信</a:t>
            </a:r>
            <a:endParaRPr kumimoji="1" lang="en-US" altLang="ja-JP" dirty="0"/>
          </a:p>
          <a:p>
            <a:r>
              <a:rPr lang="en-US" altLang="ja-JP" dirty="0" err="1"/>
              <a:t>info@bcpjapan.jp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9CDC6DA-EC52-4D4A-A2F7-27F7F67D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5" y="4266300"/>
            <a:ext cx="3112170" cy="2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D0A3C9E3-E3C1-C347-A7DD-87B28250D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194" y="0"/>
            <a:ext cx="7301612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3C5A3ED-1771-FE41-AC4C-8983A29B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88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E50CFE4-EAA0-A74B-A53B-B9AFF3D8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23" y="0"/>
            <a:ext cx="9190653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2F0317E-5A4A-B641-BA57-F8C39636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85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D57A584-FB85-434A-8060-BE145629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410" y="0"/>
            <a:ext cx="316718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C10CDC5-9218-194C-8AC6-20E503C07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313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995129A-B58C-624B-B538-60D1FA8FC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12" y="0"/>
            <a:ext cx="11417576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ED2C83A-B959-2948-A01A-21677DA4D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194" y="0"/>
            <a:ext cx="7301612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5D7232-3582-E345-B673-4368ED04C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23" y="0"/>
            <a:ext cx="10949553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4BCA130-C724-284F-819C-E093AEB0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725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388A37A-AB73-AD46-A62E-4A1BDBDFD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61" y="0"/>
            <a:ext cx="7696478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B4E060F-11D8-3948-BBB7-DA22A85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8981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130A442-8628-024D-B78D-F0D787C6B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766" y="0"/>
            <a:ext cx="316646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A8BCA85-C2CF-4244-885F-F2958AD7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749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2E302C-81BA-4B62-5569-303AB14C15E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txBody>
          <a:bodyPr/>
          <a:lstStyle/>
          <a:p>
            <a:pPr algn="ctr"/>
            <a:r>
              <a:rPr kumimoji="1" lang="en-US" altLang="ja-JP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BCP</a:t>
            </a:r>
            <a:r>
              <a:rPr kumimoji="1" lang="ja-JP" altLang="en-US">
                <a:solidFill>
                  <a:schemeClr val="accent4">
                    <a:lumMod val="20000"/>
                    <a:lumOff val="80000"/>
                  </a:schemeClr>
                </a:solidFill>
              </a:rPr>
              <a:t>策定でむずかしいことは？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0E7CA7-42C9-68AE-E3EB-DE38A3A96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経営者の理解</a:t>
            </a:r>
            <a:r>
              <a:rPr kumimoji="1" lang="en-US" altLang="ja-JP" dirty="0"/>
              <a:t>OK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施設長の理解</a:t>
            </a:r>
            <a:r>
              <a:rPr lang="en-US" altLang="ja-JP" dirty="0"/>
              <a:t>Ok</a:t>
            </a:r>
            <a:r>
              <a:rPr lang="ja-JP" altLang="en-US"/>
              <a:t>、</a:t>
            </a:r>
            <a:r>
              <a:rPr lang="en-US" altLang="ja-JP" dirty="0"/>
              <a:t>or</a:t>
            </a:r>
            <a:r>
              <a:rPr lang="ja-JP" altLang="en-US"/>
              <a:t>、リーダーさえ</a:t>
            </a:r>
            <a:r>
              <a:rPr lang="en-US" altLang="ja-JP" dirty="0"/>
              <a:t>BCP</a:t>
            </a:r>
            <a:r>
              <a:rPr lang="ja-JP" altLang="en-US"/>
              <a:t>も知らない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社員さんはどうですか？知らない、</a:t>
            </a:r>
            <a:r>
              <a:rPr lang="en-US" altLang="ja-JP" dirty="0"/>
              <a:t>BCP</a:t>
            </a:r>
            <a:r>
              <a:rPr lang="ja-JP" altLang="en-US"/>
              <a:t>は知っている　策定に関してはピンときていない。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ケアマネは</a:t>
            </a:r>
            <a:r>
              <a:rPr lang="en-US" altLang="ja-JP" dirty="0"/>
              <a:t>BCP</a:t>
            </a:r>
            <a:r>
              <a:rPr lang="ja-JP" altLang="en-US"/>
              <a:t>研修を受けているが作り方は知らない。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何からするか分からない　ほぼ全員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勉強不足：なぜ必要なのか？役所に申請する時に必要・虐待やハラスメントなどと必須条件になっている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災害と</a:t>
            </a:r>
            <a:r>
              <a:rPr lang="en-US" altLang="ja-JP" dirty="0"/>
              <a:t>BCP</a:t>
            </a:r>
            <a:r>
              <a:rPr lang="ja-JP" altLang="en-US"/>
              <a:t>がつながっていない。申請のためのものになっている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479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CE8408-AE16-F289-032E-D9A8B0834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自著に掲載の「介護</a:t>
            </a:r>
            <a:r>
              <a:rPr kumimoji="1" lang="en-US" altLang="ja-JP" dirty="0"/>
              <a:t>BCP</a:t>
            </a:r>
            <a:r>
              <a:rPr kumimoji="1" lang="ja-JP" altLang="en-US"/>
              <a:t>」</a:t>
            </a:r>
          </a:p>
        </p:txBody>
      </p:sp>
      <p:sp>
        <p:nvSpPr>
          <p:cNvPr id="4" name="テキスト ボックス 3">
            <a:hlinkClick r:id="rId2"/>
            <a:extLst>
              <a:ext uri="{FF2B5EF4-FFF2-40B4-BE49-F238E27FC236}">
                <a16:creationId xmlns:a16="http://schemas.microsoft.com/office/drawing/2014/main" id="{FB652AA4-C333-3594-ECED-EABA36EF365E}"/>
              </a:ext>
            </a:extLst>
          </p:cNvPr>
          <p:cNvSpPr txBox="1"/>
          <p:nvPr/>
        </p:nvSpPr>
        <p:spPr>
          <a:xfrm>
            <a:off x="416486" y="5042052"/>
            <a:ext cx="1081056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200"/>
              <a:t>介護BCP自然災害発生時における業務継続計画</a:t>
            </a:r>
          </a:p>
        </p:txBody>
      </p:sp>
      <p:pic>
        <p:nvPicPr>
          <p:cNvPr id="1026" name="Picture 2" descr="スタッフ30名以下の介護事業の「防災BCP(事業継続計画)」">
            <a:extLst>
              <a:ext uri="{FF2B5EF4-FFF2-40B4-BE49-F238E27FC236}">
                <a16:creationId xmlns:a16="http://schemas.microsoft.com/office/drawing/2014/main" id="{7EEAD8DA-CE48-22C5-EC25-B5037FE2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922" y="365125"/>
            <a:ext cx="2870200" cy="40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10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38C5602-1A6F-194A-824A-23A9405A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D7CE-B326-374D-9928-B40B903A20BC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2B0CE0-A712-FC42-8029-7C34C2FE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354" y="351692"/>
            <a:ext cx="7772400" cy="2840945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4900">
                <a:latin typeface="MS Gothic" panose="020B0609070205080204" pitchFamily="49" charset="-128"/>
                <a:ea typeface="MS Gothic" panose="020B0609070205080204" pitchFamily="49" charset="-128"/>
              </a:rPr>
              <a:t>リスク分析</a:t>
            </a:r>
            <a:b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</a:br>
            <a:b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▼地震ハザードステーション（</a:t>
            </a:r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j-</a:t>
            </a:r>
            <a:r>
              <a:rPr lang="en-US" altLang="ja-JP" sz="2800" dirty="0" err="1">
                <a:latin typeface="MS Gothic" panose="020B0609070205080204" pitchFamily="49" charset="-128"/>
                <a:ea typeface="MS Gothic" panose="020B0609070205080204" pitchFamily="49" charset="-128"/>
              </a:rPr>
              <a:t>shis</a:t>
            </a:r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 map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）</a:t>
            </a:r>
            <a:b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</a:br>
            <a:b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▼国土交通省ハザードマップポータルサイト</a:t>
            </a:r>
            <a:b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「重ねるハザードマップ」</a:t>
            </a:r>
            <a:b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「我が町ハザードマップ」</a:t>
            </a:r>
            <a:endParaRPr lang="ja-JP" altLang="en-US" sz="2800"/>
          </a:p>
        </p:txBody>
      </p:sp>
      <p:pic>
        <p:nvPicPr>
          <p:cNvPr id="5" name="IMG_4342">
            <a:hlinkClick r:id="" action="ppaction://media"/>
            <a:extLst>
              <a:ext uri="{FF2B5EF4-FFF2-40B4-BE49-F238E27FC236}">
                <a16:creationId xmlns:a16="http://schemas.microsoft.com/office/drawing/2014/main" id="{95EE9AE3-A445-3042-BA34-6A0F122473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3114" y="3174732"/>
            <a:ext cx="4545772" cy="35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B5ECC4-ED8F-F24F-BBDD-A5FC66C2E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906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kumimoji="1" lang="ja-JP" altLang="en-US">
                <a:solidFill>
                  <a:srgbClr val="FF0000"/>
                </a:solidFill>
              </a:rPr>
              <a:t>ハザード調査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74AA75-23ED-E14D-86F8-3CACF601C52D}"/>
              </a:ext>
            </a:extLst>
          </p:cNvPr>
          <p:cNvSpPr txBox="1"/>
          <p:nvPr/>
        </p:nvSpPr>
        <p:spPr>
          <a:xfrm>
            <a:off x="2626722" y="1835331"/>
            <a:ext cx="7518763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3200"/>
              <a:t>自宅の標高　</a:t>
            </a:r>
            <a:r>
              <a:rPr lang="en-US" altLang="ja-JP" sz="3200" dirty="0"/>
              <a:t> 00m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sz="3200"/>
              <a:t>職場拠点の標高　</a:t>
            </a:r>
            <a:r>
              <a:rPr lang="en-US" altLang="ja-JP" sz="3200" dirty="0"/>
              <a:t>00m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sz="3200"/>
              <a:t>地震震度〇〇弱・強　カルテ　</a:t>
            </a:r>
            <a:endParaRPr lang="en-US" altLang="ja-JP" sz="32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3200"/>
              <a:t>洪水</a:t>
            </a:r>
            <a:r>
              <a:rPr lang="en-US" altLang="ja-JP" sz="3200" dirty="0"/>
              <a:t> 00m~00m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sz="3200"/>
              <a:t>内水氾濫　</a:t>
            </a:r>
            <a:r>
              <a:rPr lang="en-US" altLang="ja-JP" sz="3200" dirty="0"/>
              <a:t>00m~00m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3200"/>
              <a:t>高潮　</a:t>
            </a:r>
            <a:r>
              <a:rPr lang="en-US" altLang="ja-JP" sz="3200" dirty="0"/>
              <a:t>00m~00m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3200"/>
              <a:t>津波</a:t>
            </a:r>
            <a:r>
              <a:rPr lang="ja-JP" altLang="en-US" sz="3200"/>
              <a:t>　</a:t>
            </a:r>
            <a:r>
              <a:rPr lang="en-US" altLang="ja-JP" sz="3200" dirty="0"/>
              <a:t>00m~00m</a:t>
            </a:r>
            <a:endParaRPr kumimoji="1" lang="en-US" altLang="ja-JP" sz="32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3200"/>
              <a:t>土砂災害の危険　マップ貼付け</a:t>
            </a:r>
            <a:endParaRPr lang="en-US" altLang="ja-JP" sz="32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3200"/>
              <a:t>ため池の危険</a:t>
            </a:r>
            <a:endParaRPr lang="en-US" altLang="ja-JP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824B36-294F-A049-A121-ACC6920D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850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EEDEBD-DB36-734C-B3DD-3B370E71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kumimoji="1" lang="ja-JP" altLang="en-US" sz="3200"/>
              <a:t>３回の３</a:t>
            </a:r>
            <a:r>
              <a:rPr kumimoji="1" lang="en-US" altLang="ja-JP" sz="3200" dirty="0"/>
              <a:t> STEP</a:t>
            </a:r>
            <a:r>
              <a:rPr kumimoji="1" lang="ja-JP" altLang="en-US" sz="3200"/>
              <a:t>方式で</a:t>
            </a:r>
            <a:br>
              <a:rPr kumimoji="1" lang="en-US" altLang="ja-JP" sz="3200" dirty="0"/>
            </a:br>
            <a:r>
              <a:rPr kumimoji="1" lang="ja-JP" altLang="en-US" sz="3200"/>
              <a:t>フォーマットに記入します。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C43BD8-744B-EB4B-8520-A969351C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5152763"/>
          </a:xfrm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>
                <a:solidFill>
                  <a:srgbClr val="C00000"/>
                </a:solidFill>
              </a:rPr>
              <a:t>Step1  </a:t>
            </a:r>
            <a:r>
              <a:rPr kumimoji="1" lang="ja-JP" altLang="en-US" sz="2400">
                <a:solidFill>
                  <a:srgbClr val="C00000"/>
                </a:solidFill>
              </a:rPr>
              <a:t>自然災害に関する</a:t>
            </a:r>
            <a:r>
              <a:rPr kumimoji="1" lang="en-US" altLang="ja-JP" sz="2400" dirty="0">
                <a:solidFill>
                  <a:srgbClr val="C00000"/>
                </a:solidFill>
              </a:rPr>
              <a:t>BCP</a:t>
            </a:r>
            <a:r>
              <a:rPr kumimoji="1" lang="ja-JP" altLang="en-US" sz="2400">
                <a:solidFill>
                  <a:srgbClr val="C00000"/>
                </a:solidFill>
              </a:rPr>
              <a:t>策定</a:t>
            </a:r>
            <a:endParaRPr kumimoji="1" lang="en-US" altLang="ja-JP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sz="2400">
                <a:solidFill>
                  <a:srgbClr val="C00000"/>
                </a:solidFill>
              </a:rPr>
              <a:t>　　・</a:t>
            </a:r>
            <a:r>
              <a:rPr kumimoji="1" lang="en-US" altLang="ja-JP" sz="2400" dirty="0">
                <a:solidFill>
                  <a:srgbClr val="C00000"/>
                </a:solidFill>
              </a:rPr>
              <a:t>Word</a:t>
            </a:r>
            <a:r>
              <a:rPr kumimoji="1" lang="ja-JP" altLang="en-US" sz="2400">
                <a:solidFill>
                  <a:srgbClr val="C00000"/>
                </a:solidFill>
              </a:rPr>
              <a:t>フォーマット自然災害編（厚労省）</a:t>
            </a:r>
            <a:endParaRPr lang="en-US" altLang="ja-JP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kumimoji="1" lang="ja-JP" altLang="en-US" sz="2400">
                <a:solidFill>
                  <a:srgbClr val="C00000"/>
                </a:solidFill>
              </a:rPr>
              <a:t>　　・</a:t>
            </a:r>
            <a:r>
              <a:rPr kumimoji="1" lang="en-US" altLang="ja-JP" sz="2400" dirty="0">
                <a:solidFill>
                  <a:srgbClr val="C00000"/>
                </a:solidFill>
              </a:rPr>
              <a:t>Word</a:t>
            </a:r>
            <a:r>
              <a:rPr kumimoji="1" lang="ja-JP" altLang="en-US" sz="2400">
                <a:solidFill>
                  <a:srgbClr val="C00000"/>
                </a:solidFill>
              </a:rPr>
              <a:t>フォーマット事業継続力強化計画（経産省）</a:t>
            </a:r>
            <a:endParaRPr kumimoji="1" lang="en-US" altLang="ja-JP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kumimoji="1" lang="ja-JP" altLang="en-US" sz="2400">
                <a:solidFill>
                  <a:srgbClr val="C00000"/>
                </a:solidFill>
              </a:rPr>
              <a:t>　　・経産省の</a:t>
            </a:r>
            <a:r>
              <a:rPr lang="en-US" altLang="ja-JP" sz="2400" dirty="0" err="1">
                <a:solidFill>
                  <a:srgbClr val="C00000"/>
                </a:solidFill>
              </a:rPr>
              <a:t>gB</a:t>
            </a:r>
            <a:r>
              <a:rPr kumimoji="1" lang="en-US" altLang="ja-JP" sz="2400" dirty="0" err="1">
                <a:solidFill>
                  <a:srgbClr val="C00000"/>
                </a:solidFill>
              </a:rPr>
              <a:t>iz</a:t>
            </a:r>
            <a:r>
              <a:rPr kumimoji="1" lang="ja-JP" altLang="en-US" sz="2400">
                <a:solidFill>
                  <a:srgbClr val="C00000"/>
                </a:solidFill>
              </a:rPr>
              <a:t>登録方法（その他のリンク）</a:t>
            </a:r>
            <a:endParaRPr kumimoji="1" lang="en-US" altLang="ja-JP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Step2  </a:t>
            </a:r>
            <a:r>
              <a:rPr kumimoji="1" lang="ja-JP" altLang="en-US" sz="2400"/>
              <a:t>新型コロナ対策</a:t>
            </a:r>
            <a:r>
              <a:rPr kumimoji="1" lang="en-US" altLang="ja-JP" sz="2400" dirty="0"/>
              <a:t>BCP</a:t>
            </a:r>
            <a:r>
              <a:rPr kumimoji="1" lang="ja-JP" altLang="en-US" sz="2400"/>
              <a:t>策定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/>
              <a:t>　　・</a:t>
            </a:r>
            <a:r>
              <a:rPr lang="en-US" altLang="ja-JP" sz="2400" dirty="0"/>
              <a:t>Excel</a:t>
            </a:r>
            <a:r>
              <a:rPr lang="ja-JP" altLang="en-US" sz="2400"/>
              <a:t>フォーマット新型コロナ編（厚労省）色々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Step3  </a:t>
            </a:r>
            <a:r>
              <a:rPr lang="ja-JP" altLang="en-US" sz="2400"/>
              <a:t>分科会（訪問</a:t>
            </a:r>
            <a:r>
              <a:rPr lang="en-US" altLang="ja-JP" sz="2400" dirty="0"/>
              <a:t>zoom</a:t>
            </a:r>
            <a:r>
              <a:rPr lang="ja-JP" altLang="en-US" sz="2400"/>
              <a:t>１回・通所リアル１回・入所リアル１回・）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/>
              <a:t>　　（それぞれの特徴に合わせて作成＋質疑応答）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/>
              <a:t>　　　＋入所の時に「防災訓練」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460512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39BB9A-8391-F78B-EED9-9332A3F8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25"/>
            <a:ext cx="105156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kumimoji="1" lang="ja-JP" altLang="en-US">
                <a:hlinkClick r:id="rId2"/>
              </a:rPr>
              <a:t>香川ハザードマップ</a:t>
            </a:r>
          </a:p>
        </p:txBody>
      </p:sp>
    </p:spTree>
    <p:extLst>
      <p:ext uri="{BB962C8B-B14F-4D97-AF65-F5344CB8AC3E}">
        <p14:creationId xmlns:p14="http://schemas.microsoft.com/office/powerpoint/2010/main" val="951108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23985E-2DA1-93D2-B5FE-F0C2A8EC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" altLang="ja-JP" dirty="0">
                <a:hlinkClick r:id="rId2"/>
              </a:rPr>
              <a:t>https://www.pref.kagawa.lg.jp/documents/3821/report_all.pdf</a:t>
            </a:r>
            <a:br>
              <a:rPr lang="en" altLang="ja-JP" dirty="0"/>
            </a:b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98C186-D096-90E4-A5A2-EC740955B8A2}"/>
              </a:ext>
            </a:extLst>
          </p:cNvPr>
          <p:cNvSpPr txBox="1"/>
          <p:nvPr/>
        </p:nvSpPr>
        <p:spPr>
          <a:xfrm>
            <a:off x="838200" y="1236372"/>
            <a:ext cx="1016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香川県地震・津波被害想定調査報告書 </a:t>
            </a:r>
            <a:r>
              <a:rPr kumimoji="1" lang="ja-JP" altLang="en-US" sz="2800"/>
              <a:t>　１８３ページ</a:t>
            </a:r>
          </a:p>
        </p:txBody>
      </p:sp>
    </p:spTree>
    <p:extLst>
      <p:ext uri="{BB962C8B-B14F-4D97-AF65-F5344CB8AC3E}">
        <p14:creationId xmlns:p14="http://schemas.microsoft.com/office/powerpoint/2010/main" val="77632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1E1F6D-B838-9F43-B543-BBF7355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37" y="227103"/>
            <a:ext cx="7850036" cy="911494"/>
          </a:xfrm>
          <a:solidFill>
            <a:srgbClr val="002060"/>
          </a:solidFill>
          <a:ln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ja-JP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r>
              <a:rPr kumimoji="1" lang="ja-JP" altLang="en-US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月下旬の完成</a:t>
            </a:r>
            <a:r>
              <a:rPr kumimoji="1" lang="en-US" altLang="ja-JP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11</a:t>
            </a:r>
            <a:r>
              <a:rPr kumimoji="1" lang="ja-JP" altLang="en-US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月</a:t>
            </a:r>
            <a:r>
              <a:rPr kumimoji="1" lang="en-US" altLang="ja-JP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14</a:t>
            </a:r>
            <a:r>
              <a:rPr kumimoji="1" lang="ja-JP" altLang="en-US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日までに提出</a:t>
            </a: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237CB4E0-4774-6741-B13A-2C6BF4AF4CDA}"/>
              </a:ext>
            </a:extLst>
          </p:cNvPr>
          <p:cNvSpPr/>
          <p:nvPr/>
        </p:nvSpPr>
        <p:spPr>
          <a:xfrm>
            <a:off x="1052422" y="1414642"/>
            <a:ext cx="2053087" cy="182888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>
                <a:solidFill>
                  <a:schemeClr val="tx1"/>
                </a:solidFill>
              </a:rPr>
              <a:t>事前セミナー無料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lang="ja-JP" altLang="en-US" sz="2000">
                <a:solidFill>
                  <a:schemeClr val="tx1"/>
                </a:solidFill>
              </a:rPr>
              <a:t>１２０分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C81767B-8CA8-B041-B608-0BD7868C633A}"/>
              </a:ext>
            </a:extLst>
          </p:cNvPr>
          <p:cNvSpPr/>
          <p:nvPr/>
        </p:nvSpPr>
        <p:spPr>
          <a:xfrm>
            <a:off x="1052423" y="3519577"/>
            <a:ext cx="2053086" cy="27086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ハザードマップの調ベ方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安否確認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</a:rPr>
              <a:t>BCP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重要業務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重要事業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対応体制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5907D542-1C4A-4143-A674-563B35A895DA}"/>
              </a:ext>
            </a:extLst>
          </p:cNvPr>
          <p:cNvSpPr/>
          <p:nvPr/>
        </p:nvSpPr>
        <p:spPr>
          <a:xfrm>
            <a:off x="3533954" y="1414642"/>
            <a:ext cx="2053087" cy="182888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>
                <a:solidFill>
                  <a:schemeClr val="tx1"/>
                </a:solidFill>
              </a:rPr>
              <a:t>STEP</a:t>
            </a:r>
            <a:r>
              <a:rPr lang="ja-JP" altLang="en-US" sz="2000">
                <a:solidFill>
                  <a:schemeClr val="tx1"/>
                </a:solidFill>
              </a:rPr>
              <a:t>１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lang="ja-JP" altLang="en-US" sz="2000">
                <a:solidFill>
                  <a:schemeClr val="tx1"/>
                </a:solidFill>
              </a:rPr>
              <a:t>１２０分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A9A05570-3E61-E24A-B52D-E2377163D7F3}"/>
              </a:ext>
            </a:extLst>
          </p:cNvPr>
          <p:cNvSpPr/>
          <p:nvPr/>
        </p:nvSpPr>
        <p:spPr>
          <a:xfrm>
            <a:off x="3533955" y="3519577"/>
            <a:ext cx="2053086" cy="27086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記入方法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事前災害の脅威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対応策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事業継続戦略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事業継続力強化計画の書き方</a:t>
            </a:r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BF14D09F-32FB-A247-8AC7-7B0ACEA0DC50}"/>
              </a:ext>
            </a:extLst>
          </p:cNvPr>
          <p:cNvSpPr/>
          <p:nvPr/>
        </p:nvSpPr>
        <p:spPr>
          <a:xfrm>
            <a:off x="6015485" y="1414642"/>
            <a:ext cx="2053087" cy="18288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>
                <a:solidFill>
                  <a:schemeClr val="bg1"/>
                </a:solidFill>
              </a:rPr>
              <a:t>STEP</a:t>
            </a:r>
            <a:r>
              <a:rPr lang="ja-JP" altLang="en-US" sz="2000">
                <a:solidFill>
                  <a:schemeClr val="bg1"/>
                </a:solidFill>
              </a:rPr>
              <a:t>２</a:t>
            </a:r>
            <a:endParaRPr lang="en-US" altLang="ja-JP" sz="2000" dirty="0">
              <a:solidFill>
                <a:schemeClr val="bg1"/>
              </a:solidFill>
            </a:endParaRPr>
          </a:p>
          <a:p>
            <a:pPr algn="ctr"/>
            <a:r>
              <a:rPr lang="ja-JP" altLang="en-US" sz="2000">
                <a:solidFill>
                  <a:schemeClr val="bg1"/>
                </a:solidFill>
              </a:rPr>
              <a:t>１２０分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2EA445F5-0E66-9042-92A5-0B25ABF6F757}"/>
              </a:ext>
            </a:extLst>
          </p:cNvPr>
          <p:cNvSpPr/>
          <p:nvPr/>
        </p:nvSpPr>
        <p:spPr>
          <a:xfrm>
            <a:off x="6015486" y="3519577"/>
            <a:ext cx="2053086" cy="270869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bg1"/>
                </a:solidFill>
              </a:rPr>
              <a:t>コロナ対策</a:t>
            </a:r>
            <a:endParaRPr lang="en-US" altLang="ja-JP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bg1"/>
                </a:solidFill>
              </a:rPr>
              <a:t>インフルエンザ対策</a:t>
            </a:r>
            <a:endParaRPr lang="en-US" altLang="ja-JP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bg1"/>
                </a:solidFill>
              </a:rPr>
              <a:t>ノロウィルス対策</a:t>
            </a:r>
            <a:endParaRPr lang="en-US" altLang="ja-JP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bg1"/>
                </a:solidFill>
              </a:rPr>
              <a:t>衛生関連備蓄品</a:t>
            </a:r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0FF0167F-9497-0245-BCCE-6857093EEB5F}"/>
              </a:ext>
            </a:extLst>
          </p:cNvPr>
          <p:cNvSpPr/>
          <p:nvPr/>
        </p:nvSpPr>
        <p:spPr>
          <a:xfrm>
            <a:off x="8209471" y="1794159"/>
            <a:ext cx="2053087" cy="1018007"/>
          </a:xfrm>
          <a:prstGeom prst="rightArrow">
            <a:avLst>
              <a:gd name="adj1" fmla="val 50000"/>
              <a:gd name="adj2" fmla="val 9236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STEP</a:t>
            </a:r>
            <a:r>
              <a:rPr lang="ja-JP" altLang="en-US" sz="2000">
                <a:solidFill>
                  <a:schemeClr val="tx1"/>
                </a:solidFill>
              </a:rPr>
              <a:t>３</a:t>
            </a:r>
            <a:r>
              <a:rPr lang="en-US" altLang="ja-JP" sz="2000" dirty="0">
                <a:solidFill>
                  <a:schemeClr val="tx1"/>
                </a:solidFill>
              </a:rPr>
              <a:t>-1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91C883B5-58B5-BA41-BD27-A87D8BF5E9A1}"/>
              </a:ext>
            </a:extLst>
          </p:cNvPr>
          <p:cNvSpPr/>
          <p:nvPr/>
        </p:nvSpPr>
        <p:spPr>
          <a:xfrm>
            <a:off x="10403457" y="1690688"/>
            <a:ext cx="1429108" cy="12249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訪問</a:t>
            </a:r>
            <a:endParaRPr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49123ED9-A9BE-424E-8FAF-DCD7D01DDEB5}"/>
              </a:ext>
            </a:extLst>
          </p:cNvPr>
          <p:cNvSpPr/>
          <p:nvPr/>
        </p:nvSpPr>
        <p:spPr>
          <a:xfrm>
            <a:off x="8209471" y="3347002"/>
            <a:ext cx="2053087" cy="1018007"/>
          </a:xfrm>
          <a:prstGeom prst="rightArrow">
            <a:avLst>
              <a:gd name="adj1" fmla="val 50000"/>
              <a:gd name="adj2" fmla="val 9236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STEP</a:t>
            </a:r>
            <a:r>
              <a:rPr lang="ja-JP" altLang="en-US" sz="2000">
                <a:solidFill>
                  <a:schemeClr val="tx1"/>
                </a:solidFill>
              </a:rPr>
              <a:t>３</a:t>
            </a:r>
            <a:r>
              <a:rPr lang="en-US" altLang="ja-JP" sz="2000" dirty="0">
                <a:solidFill>
                  <a:schemeClr val="tx1"/>
                </a:solidFill>
              </a:rPr>
              <a:t>-2</a:t>
            </a:r>
            <a:endParaRPr lang="ja-JP" altLang="en-US" sz="2000">
              <a:solidFill>
                <a:schemeClr val="tx1"/>
              </a:solidFill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CD034BE9-B7C1-9C4D-84E2-E37E776D9C15}"/>
              </a:ext>
            </a:extLst>
          </p:cNvPr>
          <p:cNvSpPr/>
          <p:nvPr/>
        </p:nvSpPr>
        <p:spPr>
          <a:xfrm>
            <a:off x="10403457" y="3243531"/>
            <a:ext cx="1429108" cy="12249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通所</a:t>
            </a:r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A0F642EC-59B3-F44D-92D0-6B15262B25F1}"/>
              </a:ext>
            </a:extLst>
          </p:cNvPr>
          <p:cNvSpPr/>
          <p:nvPr/>
        </p:nvSpPr>
        <p:spPr>
          <a:xfrm>
            <a:off x="8209471" y="4899845"/>
            <a:ext cx="2053087" cy="1018007"/>
          </a:xfrm>
          <a:prstGeom prst="rightArrow">
            <a:avLst>
              <a:gd name="adj1" fmla="val 50000"/>
              <a:gd name="adj2" fmla="val 9236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STEP</a:t>
            </a:r>
            <a:r>
              <a:rPr lang="ja-JP" altLang="en-US" sz="2000">
                <a:solidFill>
                  <a:schemeClr val="tx1"/>
                </a:solidFill>
              </a:rPr>
              <a:t>３</a:t>
            </a:r>
            <a:r>
              <a:rPr lang="en-US" altLang="ja-JP" sz="2000" dirty="0">
                <a:solidFill>
                  <a:schemeClr val="tx1"/>
                </a:solidFill>
              </a:rPr>
              <a:t>-4</a:t>
            </a:r>
            <a:endParaRPr lang="ja-JP" altLang="en-US" sz="2000">
              <a:solidFill>
                <a:schemeClr val="tx1"/>
              </a:solidFill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17E3FCAC-6AC8-4741-9840-7E9939EF5522}"/>
              </a:ext>
            </a:extLst>
          </p:cNvPr>
          <p:cNvSpPr/>
          <p:nvPr/>
        </p:nvSpPr>
        <p:spPr>
          <a:xfrm>
            <a:off x="10403457" y="4796374"/>
            <a:ext cx="1429108" cy="12249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入所</a:t>
            </a: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＋</a:t>
            </a:r>
            <a:r>
              <a:rPr lang="ja-JP" altLang="en-US" sz="2800">
                <a:solidFill>
                  <a:srgbClr val="FF0000"/>
                </a:solidFill>
                <a:highlight>
                  <a:srgbClr val="FFFF00"/>
                </a:highlight>
              </a:rPr>
              <a:t>訓練</a:t>
            </a:r>
            <a:endParaRPr kumimoji="1" lang="ja-JP" altLang="en-US" sz="28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9A61857D-FFA3-2B42-815B-885AF9A4FBA0}"/>
              </a:ext>
            </a:extLst>
          </p:cNvPr>
          <p:cNvSpPr/>
          <p:nvPr/>
        </p:nvSpPr>
        <p:spPr>
          <a:xfrm>
            <a:off x="8140459" y="517585"/>
            <a:ext cx="3833004" cy="58832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F6D99ED-CC44-F04B-9167-F0D7675DF4CA}"/>
              </a:ext>
            </a:extLst>
          </p:cNvPr>
          <p:cNvSpPr txBox="1"/>
          <p:nvPr/>
        </p:nvSpPr>
        <p:spPr>
          <a:xfrm>
            <a:off x="8563151" y="881492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/>
              <a:t>分科会１２０分</a:t>
            </a:r>
            <a:endParaRPr kumimoji="1" lang="ja-JP" altLang="en-US" sz="3200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580ADC6B-B0BC-E839-5E0F-4CD2B6B52F53}"/>
              </a:ext>
            </a:extLst>
          </p:cNvPr>
          <p:cNvSpPr/>
          <p:nvPr/>
        </p:nvSpPr>
        <p:spPr>
          <a:xfrm>
            <a:off x="1221669" y="2812166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r>
              <a:rPr kumimoji="1" lang="ja-JP" altLang="en-US"/>
              <a:t>月初旬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B412FE1D-A260-AE4F-66CC-532ED6721F3A}"/>
              </a:ext>
            </a:extLst>
          </p:cNvPr>
          <p:cNvSpPr/>
          <p:nvPr/>
        </p:nvSpPr>
        <p:spPr>
          <a:xfrm>
            <a:off x="3703201" y="2812166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８</a:t>
            </a:r>
            <a:r>
              <a:rPr kumimoji="1" lang="ja-JP" altLang="en-US"/>
              <a:t>月下旬</a:t>
            </a:r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0EEC472-02FC-713B-6A0B-5800B9BFBDD5}"/>
              </a:ext>
            </a:extLst>
          </p:cNvPr>
          <p:cNvSpPr/>
          <p:nvPr/>
        </p:nvSpPr>
        <p:spPr>
          <a:xfrm>
            <a:off x="6220676" y="2812166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９</a:t>
            </a:r>
            <a:r>
              <a:rPr kumimoji="1" lang="ja-JP" altLang="en-US"/>
              <a:t>月初旬</a:t>
            </a: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F764515C-4A98-B235-4F58-3ECE09863907}"/>
              </a:ext>
            </a:extLst>
          </p:cNvPr>
          <p:cNvSpPr/>
          <p:nvPr/>
        </p:nvSpPr>
        <p:spPr>
          <a:xfrm>
            <a:off x="9833910" y="1521177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９</a:t>
            </a:r>
            <a:r>
              <a:rPr kumimoji="1" lang="ja-JP" altLang="en-US"/>
              <a:t>月下旬</a:t>
            </a: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3D3358F-A4B3-1849-CE68-481F69266CD3}"/>
              </a:ext>
            </a:extLst>
          </p:cNvPr>
          <p:cNvSpPr/>
          <p:nvPr/>
        </p:nvSpPr>
        <p:spPr>
          <a:xfrm>
            <a:off x="9800638" y="3085148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10</a:t>
            </a:r>
            <a:r>
              <a:rPr kumimoji="1" lang="ja-JP" altLang="en-US"/>
              <a:t>月初旬</a:t>
            </a: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750EC33A-7625-C468-0D7B-9DA295955019}"/>
              </a:ext>
            </a:extLst>
          </p:cNvPr>
          <p:cNvSpPr/>
          <p:nvPr/>
        </p:nvSpPr>
        <p:spPr>
          <a:xfrm>
            <a:off x="9794865" y="4649119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10</a:t>
            </a:r>
            <a:r>
              <a:rPr kumimoji="1" lang="ja-JP" altLang="en-US"/>
              <a:t>月下旬</a:t>
            </a:r>
          </a:p>
        </p:txBody>
      </p:sp>
    </p:spTree>
    <p:extLst>
      <p:ext uri="{BB962C8B-B14F-4D97-AF65-F5344CB8AC3E}">
        <p14:creationId xmlns:p14="http://schemas.microsoft.com/office/powerpoint/2010/main" val="3507304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B90AC9-0513-A641-B0DB-2514F0A4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44" y="935214"/>
            <a:ext cx="8103956" cy="1325563"/>
          </a:xfrm>
        </p:spPr>
        <p:txBody>
          <a:bodyPr/>
          <a:lstStyle/>
          <a:p>
            <a:r>
              <a:rPr lang="ja-JP" altLang="en-US"/>
              <a:t>山口泰信</a:t>
            </a:r>
            <a:r>
              <a:rPr kumimoji="1" lang="ja-JP" altLang="en-US"/>
              <a:t>は思う　日々の活動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6D9412-0255-A546-8D48-094372AE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48" y="2780006"/>
            <a:ext cx="11061192" cy="377660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en-US" sz="7200" b="1">
                <a:solidFill>
                  <a:srgbClr val="FF0000"/>
                </a:solidFill>
              </a:rPr>
              <a:t>３</a:t>
            </a:r>
            <a:r>
              <a:rPr lang="en-US" altLang="ja-JP" sz="7200" b="1" dirty="0">
                <a:solidFill>
                  <a:srgbClr val="FF0000"/>
                </a:solidFill>
              </a:rPr>
              <a:t>SK</a:t>
            </a:r>
            <a:r>
              <a:rPr lang="ja-JP" altLang="en-US" sz="5400" b="1"/>
              <a:t> （改善活動）が重要</a:t>
            </a:r>
            <a:endParaRPr lang="en-US" altLang="ja-JP" sz="5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r>
              <a:rPr lang="en-US" altLang="ja-JP" sz="5400" b="1" dirty="0">
                <a:solidFill>
                  <a:srgbClr val="FF0000"/>
                </a:solidFill>
              </a:rPr>
              <a:t>S</a:t>
            </a:r>
            <a:r>
              <a:rPr lang="ja-JP" altLang="en-US" sz="5400" b="1"/>
              <a:t>：整理　</a:t>
            </a:r>
            <a:r>
              <a:rPr lang="en-US" altLang="ja-JP" sz="5400" b="1" dirty="0">
                <a:solidFill>
                  <a:srgbClr val="FF0000"/>
                </a:solidFill>
              </a:rPr>
              <a:t>S</a:t>
            </a:r>
            <a:r>
              <a:rPr lang="ja-JP" altLang="en-US" sz="5400" b="1"/>
              <a:t>：整頓　</a:t>
            </a:r>
            <a:r>
              <a:rPr lang="en-US" altLang="ja-JP" sz="5400" b="1" dirty="0">
                <a:solidFill>
                  <a:srgbClr val="FF0000"/>
                </a:solidFill>
              </a:rPr>
              <a:t>S</a:t>
            </a:r>
            <a:r>
              <a:rPr lang="ja-JP" altLang="en-US" sz="5400" b="1"/>
              <a:t>：清掃</a:t>
            </a:r>
            <a:endParaRPr lang="en-US" altLang="ja-JP" sz="5400" b="1" dirty="0"/>
          </a:p>
          <a:p>
            <a:pPr marL="0" indent="0" algn="ctr">
              <a:buNone/>
            </a:pPr>
            <a:r>
              <a:rPr lang="en-US" altLang="ja-JP" sz="5400" b="1" dirty="0">
                <a:solidFill>
                  <a:srgbClr val="FF0000"/>
                </a:solidFill>
              </a:rPr>
              <a:t>K</a:t>
            </a:r>
            <a:r>
              <a:rPr lang="ja-JP" altLang="en-US" sz="5400" b="1"/>
              <a:t>：危機管理</a:t>
            </a:r>
            <a:endParaRPr lang="en-US" altLang="ja-JP" sz="5400" b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614A68-667D-1640-BE70-0590596E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F993-8DFA-FB4E-ACFB-B408644D4B87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9F1C1F1-58DD-9349-8EF8-5208FE54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610" y="215725"/>
            <a:ext cx="2764542" cy="27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75DAE5-FC6A-7249-B242-6A44FD1B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459" y="564424"/>
            <a:ext cx="5477442" cy="6005195"/>
          </a:xfrm>
        </p:spPr>
        <p:txBody>
          <a:bodyPr anchor="t">
            <a:normAutofit/>
          </a:bodyPr>
          <a:lstStyle/>
          <a:p>
            <a:pPr algn="ctr"/>
            <a:r>
              <a:rPr kumimoji="1" lang="ja-JP" altLang="en-US" sz="3600">
                <a:solidFill>
                  <a:schemeClr val="accent1">
                    <a:lumMod val="75000"/>
                  </a:schemeClr>
                </a:solidFill>
              </a:rPr>
              <a:t>ありがとうございました</a:t>
            </a:r>
            <a:endParaRPr kumimoji="1" lang="ja-JP" altLang="en-US" sz="48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B407A42-51CF-634E-B397-DB1F88B5E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7" y="0"/>
            <a:ext cx="5412876" cy="6858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5B113FA9-9728-E84A-BE1C-97EF86B9FAC8}"/>
              </a:ext>
            </a:extLst>
          </p:cNvPr>
          <p:cNvSpPr txBox="1">
            <a:spLocks/>
          </p:cNvSpPr>
          <p:nvPr/>
        </p:nvSpPr>
        <p:spPr>
          <a:xfrm>
            <a:off x="6111459" y="852805"/>
            <a:ext cx="5477442" cy="6005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ja-JP" sz="28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altLang="ja-JP" sz="4000" dirty="0"/>
            </a:br>
            <a:r>
              <a:rPr lang="ja-JP" altLang="en-US" sz="4000"/>
              <a:t>好評発売中！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2800" b="1">
                <a:solidFill>
                  <a:srgbClr val="FF0000"/>
                </a:solidFill>
              </a:rPr>
              <a:t>スタッフ</a:t>
            </a:r>
            <a:r>
              <a:rPr lang="en-US" altLang="ja-JP" sz="2800" b="1" dirty="0">
                <a:solidFill>
                  <a:srgbClr val="FF0000"/>
                </a:solidFill>
              </a:rPr>
              <a:t>30</a:t>
            </a:r>
            <a:r>
              <a:rPr lang="ja-JP" altLang="en-US" sz="2800" b="1">
                <a:solidFill>
                  <a:srgbClr val="FF0000"/>
                </a:solidFill>
              </a:rPr>
              <a:t>名以下の介護事業の</a:t>
            </a:r>
            <a:br>
              <a:rPr lang="en-US" altLang="ja-JP" sz="2800" b="1" dirty="0">
                <a:solidFill>
                  <a:srgbClr val="FF0000"/>
                </a:solidFill>
              </a:rPr>
            </a:br>
            <a:br>
              <a:rPr lang="en-US" altLang="ja-JP" sz="2800" b="1" dirty="0">
                <a:solidFill>
                  <a:srgbClr val="FF0000"/>
                </a:solidFill>
              </a:rPr>
            </a:br>
            <a:r>
              <a:rPr lang="ja-JP" altLang="en-US" sz="4000" b="1">
                <a:solidFill>
                  <a:srgbClr val="FF0000"/>
                </a:solidFill>
              </a:rPr>
              <a:t>「防災</a:t>
            </a:r>
            <a:r>
              <a:rPr lang="en-US" altLang="ja-JP" sz="4000" b="1" dirty="0">
                <a:solidFill>
                  <a:srgbClr val="FF0000"/>
                </a:solidFill>
              </a:rPr>
              <a:t>BCP</a:t>
            </a:r>
            <a:r>
              <a:rPr lang="ja-JP" altLang="en-US" sz="4000" b="1">
                <a:solidFill>
                  <a:srgbClr val="FF0000"/>
                </a:solidFill>
              </a:rPr>
              <a:t>」</a:t>
            </a:r>
            <a:br>
              <a:rPr lang="en-US" altLang="ja-JP" sz="4000" b="1" dirty="0">
                <a:solidFill>
                  <a:srgbClr val="FF0000"/>
                </a:solidFill>
              </a:rPr>
            </a:br>
            <a:r>
              <a:rPr lang="ja-JP" altLang="en-US" sz="2800" b="1">
                <a:solidFill>
                  <a:schemeClr val="accent6">
                    <a:lumMod val="50000"/>
                  </a:schemeClr>
                </a:solidFill>
              </a:rPr>
              <a:t>三省堂書店</a:t>
            </a:r>
            <a:br>
              <a:rPr lang="en-US" altLang="ja-JP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ja-JP" altLang="en-US" sz="2800" b="1">
                <a:solidFill>
                  <a:schemeClr val="accent6">
                    <a:lumMod val="50000"/>
                  </a:schemeClr>
                </a:solidFill>
              </a:rPr>
              <a:t>楽天ブック</a:t>
            </a:r>
            <a:r>
              <a:rPr lang="en-US" altLang="ja-JP" sz="2800" b="1" dirty="0">
                <a:solidFill>
                  <a:schemeClr val="accent6">
                    <a:lumMod val="50000"/>
                  </a:schemeClr>
                </a:solidFill>
              </a:rPr>
              <a:t>amazon</a:t>
            </a:r>
            <a:r>
              <a:rPr lang="ja-JP" altLang="en-US" sz="2800" b="1">
                <a:solidFill>
                  <a:schemeClr val="accent6">
                    <a:lumMod val="50000"/>
                  </a:schemeClr>
                </a:solidFill>
              </a:rPr>
              <a:t>で</a:t>
            </a:r>
            <a:endParaRPr lang="en-US" altLang="ja-JP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ja-JP" altLang="en-US" sz="2800"/>
              <a:t>購入可能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2800"/>
              <a:t>株式会社</a:t>
            </a:r>
            <a:r>
              <a:rPr lang="en-US" altLang="ja-JP" sz="2800" dirty="0"/>
              <a:t>BCPJAPAN</a:t>
            </a:r>
            <a:br>
              <a:rPr lang="en-US" altLang="ja-JP" sz="2800" dirty="0"/>
            </a:br>
            <a:r>
              <a:rPr lang="en-US" altLang="ja-JP" sz="2800" dirty="0"/>
              <a:t> </a:t>
            </a:r>
            <a:r>
              <a:rPr lang="ja-JP" altLang="en-US" sz="2800"/>
              <a:t>代表取締役山口泰信</a:t>
            </a:r>
            <a:endParaRPr lang="ja-JP" altLang="en-US" sz="40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76CF8AF-7171-C14C-B7D6-BC4116DE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1E1F6D-B838-9F43-B543-BBF7355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37" y="227103"/>
            <a:ext cx="7850036" cy="911494"/>
          </a:xfrm>
          <a:solidFill>
            <a:srgbClr val="002060"/>
          </a:solidFill>
          <a:ln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ja-JP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r>
              <a:rPr kumimoji="1" lang="ja-JP" altLang="en-US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月下旬の完成</a:t>
            </a:r>
            <a:r>
              <a:rPr kumimoji="1" lang="en-US" altLang="ja-JP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11</a:t>
            </a:r>
            <a:r>
              <a:rPr kumimoji="1" lang="ja-JP" altLang="en-US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月</a:t>
            </a:r>
            <a:r>
              <a:rPr kumimoji="1" lang="en-US" altLang="ja-JP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14</a:t>
            </a:r>
            <a:r>
              <a:rPr kumimoji="1" lang="ja-JP" altLang="en-US" sz="36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日までに提出</a:t>
            </a: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237CB4E0-4774-6741-B13A-2C6BF4AF4CDA}"/>
              </a:ext>
            </a:extLst>
          </p:cNvPr>
          <p:cNvSpPr/>
          <p:nvPr/>
        </p:nvSpPr>
        <p:spPr>
          <a:xfrm>
            <a:off x="1052422" y="1414642"/>
            <a:ext cx="2053087" cy="182888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>
                <a:solidFill>
                  <a:schemeClr val="tx1"/>
                </a:solidFill>
              </a:rPr>
              <a:t>事前セミナー無料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lang="ja-JP" altLang="en-US" sz="2000">
                <a:solidFill>
                  <a:schemeClr val="tx1"/>
                </a:solidFill>
              </a:rPr>
              <a:t>１２０分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5C81767B-8CA8-B041-B608-0BD7868C633A}"/>
              </a:ext>
            </a:extLst>
          </p:cNvPr>
          <p:cNvSpPr/>
          <p:nvPr/>
        </p:nvSpPr>
        <p:spPr>
          <a:xfrm>
            <a:off x="1052423" y="3519577"/>
            <a:ext cx="2053086" cy="27086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ハザードマップの調ベ方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安否確認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>
                <a:solidFill>
                  <a:schemeClr val="tx1"/>
                </a:solidFill>
              </a:rPr>
              <a:t>BCP</a:t>
            </a:r>
            <a:r>
              <a:rPr lang="ja-JP" altLang="en-US">
                <a:solidFill>
                  <a:schemeClr val="tx1"/>
                </a:solidFill>
              </a:rPr>
              <a:t>タイミング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重要業務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重要事業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対応体制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5907D542-1C4A-4143-A674-563B35A895DA}"/>
              </a:ext>
            </a:extLst>
          </p:cNvPr>
          <p:cNvSpPr/>
          <p:nvPr/>
        </p:nvSpPr>
        <p:spPr>
          <a:xfrm>
            <a:off x="3533954" y="1414642"/>
            <a:ext cx="2053087" cy="18288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STEP</a:t>
            </a:r>
            <a:r>
              <a:rPr kumimoji="1" lang="ja-JP" altLang="en-US" sz="2000">
                <a:solidFill>
                  <a:schemeClr val="bg1"/>
                </a:solidFill>
              </a:rPr>
              <a:t>１</a:t>
            </a:r>
            <a:endParaRPr kumimoji="1" lang="en-US" altLang="ja-JP" sz="2000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000">
                <a:solidFill>
                  <a:schemeClr val="bg1"/>
                </a:solidFill>
              </a:rPr>
              <a:t>１２０分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A9A05570-3E61-E24A-B52D-E2377163D7F3}"/>
              </a:ext>
            </a:extLst>
          </p:cNvPr>
          <p:cNvSpPr/>
          <p:nvPr/>
        </p:nvSpPr>
        <p:spPr>
          <a:xfrm>
            <a:off x="3533955" y="3519577"/>
            <a:ext cx="2053086" cy="270869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bg1"/>
                </a:solidFill>
              </a:rPr>
              <a:t>記入方法</a:t>
            </a:r>
            <a:endParaRPr lang="en-US" altLang="ja-JP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>
                <a:solidFill>
                  <a:schemeClr val="bg1"/>
                </a:solidFill>
              </a:rPr>
              <a:t>事前災害の脅威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bg1"/>
                </a:solidFill>
              </a:rPr>
              <a:t>対応策</a:t>
            </a:r>
            <a:endParaRPr lang="en-US" altLang="ja-JP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>
                <a:solidFill>
                  <a:schemeClr val="bg1"/>
                </a:solidFill>
              </a:rPr>
              <a:t>事業継続戦略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>
                <a:solidFill>
                  <a:schemeClr val="bg1"/>
                </a:solidFill>
              </a:rPr>
              <a:t>事業継続力強化計画の書き方</a:t>
            </a:r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BF14D09F-32FB-A247-8AC7-7B0ACEA0DC50}"/>
              </a:ext>
            </a:extLst>
          </p:cNvPr>
          <p:cNvSpPr/>
          <p:nvPr/>
        </p:nvSpPr>
        <p:spPr>
          <a:xfrm>
            <a:off x="6015485" y="1414642"/>
            <a:ext cx="2053087" cy="182888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STEP</a:t>
            </a:r>
            <a:r>
              <a:rPr lang="ja-JP" altLang="en-US" sz="2000">
                <a:solidFill>
                  <a:schemeClr val="tx1"/>
                </a:solidFill>
              </a:rPr>
              <a:t>２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lang="ja-JP" altLang="en-US" sz="2000">
                <a:solidFill>
                  <a:schemeClr val="tx1"/>
                </a:solidFill>
              </a:rPr>
              <a:t>１２０分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2EA445F5-0E66-9042-92A5-0B25ABF6F757}"/>
              </a:ext>
            </a:extLst>
          </p:cNvPr>
          <p:cNvSpPr/>
          <p:nvPr/>
        </p:nvSpPr>
        <p:spPr>
          <a:xfrm>
            <a:off x="6015486" y="3519577"/>
            <a:ext cx="2053086" cy="27086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>
                <a:solidFill>
                  <a:schemeClr val="tx1"/>
                </a:solidFill>
              </a:rPr>
              <a:t>コロナ対策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インフルエンザ対策</a:t>
            </a: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>
                <a:solidFill>
                  <a:schemeClr val="tx1"/>
                </a:solidFill>
              </a:rPr>
              <a:t>ノロウィルス対策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chemeClr val="tx1"/>
                </a:solidFill>
              </a:rPr>
              <a:t>衛生関連備蓄品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0FF0167F-9497-0245-BCCE-6857093EEB5F}"/>
              </a:ext>
            </a:extLst>
          </p:cNvPr>
          <p:cNvSpPr/>
          <p:nvPr/>
        </p:nvSpPr>
        <p:spPr>
          <a:xfrm>
            <a:off x="8209471" y="1794159"/>
            <a:ext cx="2053087" cy="1018007"/>
          </a:xfrm>
          <a:prstGeom prst="rightArrow">
            <a:avLst>
              <a:gd name="adj1" fmla="val 50000"/>
              <a:gd name="adj2" fmla="val 9236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STEP</a:t>
            </a:r>
            <a:r>
              <a:rPr lang="ja-JP" altLang="en-US" sz="2000">
                <a:solidFill>
                  <a:schemeClr val="tx1"/>
                </a:solidFill>
              </a:rPr>
              <a:t>３</a:t>
            </a:r>
            <a:r>
              <a:rPr lang="en-US" altLang="ja-JP" sz="2000" dirty="0">
                <a:solidFill>
                  <a:schemeClr val="tx1"/>
                </a:solidFill>
              </a:rPr>
              <a:t>-1</a:t>
            </a:r>
            <a:endParaRPr kumimoji="1" lang="ja-JP" altLang="en-US" sz="2000">
              <a:solidFill>
                <a:schemeClr val="tx1"/>
              </a:solidFill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91C883B5-58B5-BA41-BD27-A87D8BF5E9A1}"/>
              </a:ext>
            </a:extLst>
          </p:cNvPr>
          <p:cNvSpPr/>
          <p:nvPr/>
        </p:nvSpPr>
        <p:spPr>
          <a:xfrm>
            <a:off x="10403457" y="1690688"/>
            <a:ext cx="1429108" cy="12249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訪問</a:t>
            </a:r>
            <a:endParaRPr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49123ED9-A9BE-424E-8FAF-DCD7D01DDEB5}"/>
              </a:ext>
            </a:extLst>
          </p:cNvPr>
          <p:cNvSpPr/>
          <p:nvPr/>
        </p:nvSpPr>
        <p:spPr>
          <a:xfrm>
            <a:off x="8209471" y="3347002"/>
            <a:ext cx="2053087" cy="1018007"/>
          </a:xfrm>
          <a:prstGeom prst="rightArrow">
            <a:avLst>
              <a:gd name="adj1" fmla="val 50000"/>
              <a:gd name="adj2" fmla="val 9236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STEP</a:t>
            </a:r>
            <a:r>
              <a:rPr lang="ja-JP" altLang="en-US" sz="2000">
                <a:solidFill>
                  <a:schemeClr val="tx1"/>
                </a:solidFill>
              </a:rPr>
              <a:t>３</a:t>
            </a:r>
            <a:r>
              <a:rPr lang="en-US" altLang="ja-JP" sz="2000" dirty="0">
                <a:solidFill>
                  <a:schemeClr val="tx1"/>
                </a:solidFill>
              </a:rPr>
              <a:t>-2</a:t>
            </a:r>
            <a:endParaRPr lang="ja-JP" altLang="en-US" sz="2000">
              <a:solidFill>
                <a:schemeClr val="tx1"/>
              </a:solidFill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CD034BE9-B7C1-9C4D-84E2-E37E776D9C15}"/>
              </a:ext>
            </a:extLst>
          </p:cNvPr>
          <p:cNvSpPr/>
          <p:nvPr/>
        </p:nvSpPr>
        <p:spPr>
          <a:xfrm>
            <a:off x="10403457" y="3243531"/>
            <a:ext cx="1429108" cy="12249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通所</a:t>
            </a:r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A0F642EC-59B3-F44D-92D0-6B15262B25F1}"/>
              </a:ext>
            </a:extLst>
          </p:cNvPr>
          <p:cNvSpPr/>
          <p:nvPr/>
        </p:nvSpPr>
        <p:spPr>
          <a:xfrm>
            <a:off x="8209471" y="4899845"/>
            <a:ext cx="2053087" cy="1018007"/>
          </a:xfrm>
          <a:prstGeom prst="rightArrow">
            <a:avLst>
              <a:gd name="adj1" fmla="val 50000"/>
              <a:gd name="adj2" fmla="val 9236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STEP</a:t>
            </a:r>
            <a:r>
              <a:rPr lang="ja-JP" altLang="en-US" sz="2000">
                <a:solidFill>
                  <a:schemeClr val="tx1"/>
                </a:solidFill>
              </a:rPr>
              <a:t>３</a:t>
            </a:r>
            <a:r>
              <a:rPr lang="en-US" altLang="ja-JP" sz="2000" dirty="0">
                <a:solidFill>
                  <a:schemeClr val="tx1"/>
                </a:solidFill>
              </a:rPr>
              <a:t>-4</a:t>
            </a:r>
            <a:endParaRPr lang="ja-JP" altLang="en-US" sz="2000">
              <a:solidFill>
                <a:schemeClr val="tx1"/>
              </a:solidFill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17E3FCAC-6AC8-4741-9840-7E9939EF5522}"/>
              </a:ext>
            </a:extLst>
          </p:cNvPr>
          <p:cNvSpPr/>
          <p:nvPr/>
        </p:nvSpPr>
        <p:spPr>
          <a:xfrm>
            <a:off x="10403457" y="4796374"/>
            <a:ext cx="1429108" cy="12249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入所</a:t>
            </a: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＋</a:t>
            </a:r>
            <a:r>
              <a:rPr lang="ja-JP" altLang="en-US" sz="2800">
                <a:solidFill>
                  <a:srgbClr val="FF0000"/>
                </a:solidFill>
                <a:highlight>
                  <a:srgbClr val="FFFF00"/>
                </a:highlight>
              </a:rPr>
              <a:t>訓練</a:t>
            </a:r>
            <a:endParaRPr kumimoji="1" lang="ja-JP" altLang="en-US" sz="28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9A61857D-FFA3-2B42-815B-885AF9A4FBA0}"/>
              </a:ext>
            </a:extLst>
          </p:cNvPr>
          <p:cNvSpPr/>
          <p:nvPr/>
        </p:nvSpPr>
        <p:spPr>
          <a:xfrm>
            <a:off x="8140459" y="517585"/>
            <a:ext cx="3833004" cy="58832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F6D99ED-CC44-F04B-9167-F0D7675DF4CA}"/>
              </a:ext>
            </a:extLst>
          </p:cNvPr>
          <p:cNvSpPr txBox="1"/>
          <p:nvPr/>
        </p:nvSpPr>
        <p:spPr>
          <a:xfrm>
            <a:off x="8563151" y="881492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/>
              <a:t>分科会１２０分</a:t>
            </a:r>
            <a:endParaRPr kumimoji="1" lang="ja-JP" altLang="en-US" sz="3200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580ADC6B-B0BC-E839-5E0F-4CD2B6B52F53}"/>
              </a:ext>
            </a:extLst>
          </p:cNvPr>
          <p:cNvSpPr/>
          <p:nvPr/>
        </p:nvSpPr>
        <p:spPr>
          <a:xfrm>
            <a:off x="1221669" y="2812166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r>
              <a:rPr kumimoji="1" lang="ja-JP" altLang="en-US"/>
              <a:t>月初旬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B412FE1D-A260-AE4F-66CC-532ED6721F3A}"/>
              </a:ext>
            </a:extLst>
          </p:cNvPr>
          <p:cNvSpPr/>
          <p:nvPr/>
        </p:nvSpPr>
        <p:spPr>
          <a:xfrm>
            <a:off x="3703201" y="2812166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８</a:t>
            </a:r>
            <a:r>
              <a:rPr kumimoji="1" lang="ja-JP" altLang="en-US"/>
              <a:t>月下旬</a:t>
            </a:r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0EEC472-02FC-713B-6A0B-5800B9BFBDD5}"/>
              </a:ext>
            </a:extLst>
          </p:cNvPr>
          <p:cNvSpPr/>
          <p:nvPr/>
        </p:nvSpPr>
        <p:spPr>
          <a:xfrm>
            <a:off x="6220676" y="2812166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９</a:t>
            </a:r>
            <a:r>
              <a:rPr kumimoji="1" lang="ja-JP" altLang="en-US"/>
              <a:t>月初旬</a:t>
            </a: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F764515C-4A98-B235-4F58-3ECE09863907}"/>
              </a:ext>
            </a:extLst>
          </p:cNvPr>
          <p:cNvSpPr/>
          <p:nvPr/>
        </p:nvSpPr>
        <p:spPr>
          <a:xfrm>
            <a:off x="9833910" y="1521177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９</a:t>
            </a:r>
            <a:r>
              <a:rPr kumimoji="1" lang="ja-JP" altLang="en-US"/>
              <a:t>月下旬</a:t>
            </a: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3D3358F-A4B3-1849-CE68-481F69266CD3}"/>
              </a:ext>
            </a:extLst>
          </p:cNvPr>
          <p:cNvSpPr/>
          <p:nvPr/>
        </p:nvSpPr>
        <p:spPr>
          <a:xfrm>
            <a:off x="9800638" y="3085148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10</a:t>
            </a:r>
            <a:r>
              <a:rPr kumimoji="1" lang="ja-JP" altLang="en-US"/>
              <a:t>月初旬</a:t>
            </a: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750EC33A-7625-C468-0D7B-9DA295955019}"/>
              </a:ext>
            </a:extLst>
          </p:cNvPr>
          <p:cNvSpPr/>
          <p:nvPr/>
        </p:nvSpPr>
        <p:spPr>
          <a:xfrm>
            <a:off x="9794865" y="4649119"/>
            <a:ext cx="857296" cy="684614"/>
          </a:xfrm>
          <a:prstGeom prst="roundRect">
            <a:avLst>
              <a:gd name="adj" fmla="val 29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10</a:t>
            </a:r>
            <a:r>
              <a:rPr kumimoji="1" lang="ja-JP" altLang="en-US"/>
              <a:t>月下旬</a:t>
            </a:r>
          </a:p>
        </p:txBody>
      </p:sp>
    </p:spTree>
    <p:extLst>
      <p:ext uri="{BB962C8B-B14F-4D97-AF65-F5344CB8AC3E}">
        <p14:creationId xmlns:p14="http://schemas.microsoft.com/office/powerpoint/2010/main" val="57454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3CAE75A3-AB92-435D-EEC8-153AD8F45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637218"/>
              </p:ext>
            </p:extLst>
          </p:nvPr>
        </p:nvGraphicFramePr>
        <p:xfrm>
          <a:off x="844550" y="1219199"/>
          <a:ext cx="10502899" cy="482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4052">
                  <a:extLst>
                    <a:ext uri="{9D8B030D-6E8A-4147-A177-3AD203B41FA5}">
                      <a16:colId xmlns:a16="http://schemas.microsoft.com/office/drawing/2014/main" val="378697358"/>
                    </a:ext>
                  </a:extLst>
                </a:gridCol>
                <a:gridCol w="637404">
                  <a:extLst>
                    <a:ext uri="{9D8B030D-6E8A-4147-A177-3AD203B41FA5}">
                      <a16:colId xmlns:a16="http://schemas.microsoft.com/office/drawing/2014/main" val="1578655448"/>
                    </a:ext>
                  </a:extLst>
                </a:gridCol>
                <a:gridCol w="637404">
                  <a:extLst>
                    <a:ext uri="{9D8B030D-6E8A-4147-A177-3AD203B41FA5}">
                      <a16:colId xmlns:a16="http://schemas.microsoft.com/office/drawing/2014/main" val="2747306191"/>
                    </a:ext>
                  </a:extLst>
                </a:gridCol>
                <a:gridCol w="2844535">
                  <a:extLst>
                    <a:ext uri="{9D8B030D-6E8A-4147-A177-3AD203B41FA5}">
                      <a16:colId xmlns:a16="http://schemas.microsoft.com/office/drawing/2014/main" val="1514927888"/>
                    </a:ext>
                  </a:extLst>
                </a:gridCol>
                <a:gridCol w="1636321">
                  <a:extLst>
                    <a:ext uri="{9D8B030D-6E8A-4147-A177-3AD203B41FA5}">
                      <a16:colId xmlns:a16="http://schemas.microsoft.com/office/drawing/2014/main" val="664402892"/>
                    </a:ext>
                  </a:extLst>
                </a:gridCol>
                <a:gridCol w="1322376">
                  <a:extLst>
                    <a:ext uri="{9D8B030D-6E8A-4147-A177-3AD203B41FA5}">
                      <a16:colId xmlns:a16="http://schemas.microsoft.com/office/drawing/2014/main" val="2162449423"/>
                    </a:ext>
                  </a:extLst>
                </a:gridCol>
                <a:gridCol w="2330807">
                  <a:extLst>
                    <a:ext uri="{9D8B030D-6E8A-4147-A177-3AD203B41FA5}">
                      <a16:colId xmlns:a16="http://schemas.microsoft.com/office/drawing/2014/main" val="2460640160"/>
                    </a:ext>
                  </a:extLst>
                </a:gridCol>
              </a:tblGrid>
              <a:tr h="60325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香川介護事業</a:t>
                      </a:r>
                      <a:r>
                        <a:rPr lang="en" sz="1800" u="none" strike="noStrike">
                          <a:effectLst/>
                        </a:rPr>
                        <a:t>BCP</a:t>
                      </a:r>
                      <a:r>
                        <a:rPr lang="ja-JP" altLang="en-US" sz="1800" u="none" strike="noStrike">
                          <a:effectLst/>
                        </a:rPr>
                        <a:t>作成について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>
                          <a:effectLst/>
                        </a:rPr>
                        <a:t>株式会社</a:t>
                      </a:r>
                      <a:r>
                        <a:rPr lang="en" sz="1800" u="none" strike="noStrike">
                          <a:effectLst/>
                        </a:rPr>
                        <a:t>BCPJAPAN　</a:t>
                      </a:r>
                      <a:r>
                        <a:rPr lang="ja-JP" altLang="en-US" sz="1800" u="none" strike="noStrike">
                          <a:effectLst/>
                        </a:rPr>
                        <a:t>代表取締役 山口泰信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444485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ステップ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>
                          <a:effectLst/>
                        </a:rPr>
                        <a:t>メール</a:t>
                      </a:r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" sz="1800" u="none" strike="noStrike">
                          <a:effectLst/>
                        </a:rPr>
                        <a:t>GBIZ </a:t>
                      </a:r>
                      <a:r>
                        <a:rPr lang="ja-JP" altLang="en-US" sz="1800" u="none" strike="noStrike">
                          <a:effectLst/>
                        </a:rPr>
                        <a:t>厚生省様式集　ワードの事業継続力強化計画の</a:t>
                      </a:r>
                      <a:r>
                        <a:rPr lang="en" sz="1800" u="none" strike="noStrike">
                          <a:effectLst/>
                        </a:rPr>
                        <a:t>doc</a:t>
                      </a:r>
                      <a:r>
                        <a:rPr lang="ja-JP" altLang="en-US" sz="1800" u="none" strike="noStrike">
                          <a:effectLst/>
                        </a:rPr>
                        <a:t>様式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385493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solidFill>
                            <a:srgbClr val="FF0000"/>
                          </a:solidFill>
                          <a:effectLst/>
                        </a:rPr>
                        <a:t>ステップ</a:t>
                      </a:r>
                      <a:endParaRPr lang="ja-JP" altLang="en-US" sz="1800" b="0" i="0" u="none" strike="noStrike">
                        <a:solidFill>
                          <a:srgbClr val="FF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altLang="ja-JP" sz="18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solidFill>
                            <a:srgbClr val="FF0000"/>
                          </a:solidFill>
                          <a:effectLst/>
                        </a:rPr>
                        <a:t>　</a:t>
                      </a:r>
                      <a:endParaRPr lang="ja-JP" altLang="en-US" sz="1800" b="0" i="0" u="none" strike="noStrike">
                        <a:solidFill>
                          <a:srgbClr val="FF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solidFill>
                            <a:srgbClr val="FF0000"/>
                          </a:solidFill>
                          <a:effectLst/>
                        </a:rPr>
                        <a:t>８月２３日</a:t>
                      </a:r>
                      <a:endParaRPr lang="ja-JP" altLang="en-US" sz="1800" b="0" i="0" u="none" strike="noStrike">
                        <a:solidFill>
                          <a:srgbClr val="FF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zoom</a:t>
                      </a:r>
                      <a:endParaRPr lang="en" sz="18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19:00</a:t>
                      </a:r>
                      <a:endParaRPr lang="en-US" altLang="ja-JP" sz="18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18:40open</a:t>
                      </a:r>
                      <a:r>
                        <a:rPr lang="ja-JP" altLang="en-US" sz="1800" u="none" strike="noStrike">
                          <a:solidFill>
                            <a:srgbClr val="FF0000"/>
                          </a:solidFill>
                          <a:effectLst/>
                        </a:rPr>
                        <a:t>自由相談</a:t>
                      </a:r>
                      <a:endParaRPr lang="ja-JP" altLang="en-US" sz="1800" b="0" i="0" u="none" strike="noStrike">
                        <a:solidFill>
                          <a:srgbClr val="FF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756437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ステップ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　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９月１日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>
                          <a:effectLst/>
                        </a:rPr>
                        <a:t>zoom</a:t>
                      </a:r>
                      <a:endParaRPr lang="en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19:00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>
                          <a:effectLst/>
                        </a:rPr>
                        <a:t>18:40open</a:t>
                      </a:r>
                      <a:r>
                        <a:rPr lang="ja-JP" altLang="en-US" sz="1800" u="none" strike="noStrike">
                          <a:effectLst/>
                        </a:rPr>
                        <a:t>自由相談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6105266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ステップ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訪問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９月２７日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>
                          <a:effectLst/>
                        </a:rPr>
                        <a:t>zoom</a:t>
                      </a:r>
                      <a:endParaRPr lang="en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19:00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>
                          <a:effectLst/>
                        </a:rPr>
                        <a:t>18:40open</a:t>
                      </a:r>
                      <a:r>
                        <a:rPr lang="ja-JP" altLang="en-US" sz="1800" u="none" strike="noStrike">
                          <a:effectLst/>
                        </a:rPr>
                        <a:t>自由相談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1036840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ステップ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通所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１０月３日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リアル</a:t>
                      </a:r>
                      <a:r>
                        <a:rPr lang="en-US" altLang="ja-JP" sz="1800" u="none" strike="noStrike">
                          <a:effectLst/>
                        </a:rPr>
                        <a:t>&amp;</a:t>
                      </a:r>
                      <a:r>
                        <a:rPr lang="en" sz="1800" u="none" strike="noStrike">
                          <a:effectLst/>
                        </a:rPr>
                        <a:t>zoom</a:t>
                      </a:r>
                      <a:endParaRPr lang="en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13:30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15:30</a:t>
                      </a:r>
                      <a:r>
                        <a:rPr lang="ja-JP" altLang="en-US" sz="1800" u="none" strike="noStrike">
                          <a:effectLst/>
                        </a:rPr>
                        <a:t>自由相談</a:t>
                      </a:r>
                      <a:r>
                        <a:rPr lang="en-US" altLang="ja-JP" sz="1800" u="none" strike="noStrike">
                          <a:effectLst/>
                        </a:rPr>
                        <a:t>(30</a:t>
                      </a:r>
                      <a:r>
                        <a:rPr lang="en" sz="1800" u="none" strike="noStrike">
                          <a:effectLst/>
                        </a:rPr>
                        <a:t>h)</a:t>
                      </a:r>
                      <a:endParaRPr lang="en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0113880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ステップ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入所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１０月２６日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リアル</a:t>
                      </a:r>
                      <a:r>
                        <a:rPr lang="en-US" altLang="ja-JP" sz="1800" u="none" strike="noStrike">
                          <a:effectLst/>
                        </a:rPr>
                        <a:t>&amp;</a:t>
                      </a:r>
                      <a:r>
                        <a:rPr lang="en" sz="1800" u="none" strike="noStrike">
                          <a:effectLst/>
                        </a:rPr>
                        <a:t>zoom</a:t>
                      </a:r>
                      <a:endParaRPr lang="en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13:30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　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8583955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ステップ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訓練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　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11000(5500)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　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800" u="none" strike="noStrike">
                          <a:effectLst/>
                        </a:rPr>
                        <a:t>15:30(60h)</a:t>
                      </a:r>
                      <a:endParaRPr lang="en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>
                          <a:effectLst/>
                        </a:rPr>
                        <a:t>質問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464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01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9B00BE-92D1-C121-33FD-32549BB09E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432FF"/>
          </a:solidFill>
        </p:spPr>
        <p:txBody>
          <a:bodyPr/>
          <a:lstStyle/>
          <a:p>
            <a:pPr algn="ctr"/>
            <a:r>
              <a:rPr kumimoji="1" lang="ja-JP" altLang="en-US">
                <a:solidFill>
                  <a:schemeClr val="accent4">
                    <a:lumMod val="20000"/>
                    <a:lumOff val="80000"/>
                  </a:schemeClr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介護</a:t>
            </a:r>
            <a:r>
              <a:rPr kumimoji="1" lang="en-US" altLang="ja-JP" dirty="0">
                <a:solidFill>
                  <a:schemeClr val="accent4">
                    <a:lumMod val="20000"/>
                    <a:lumOff val="80000"/>
                  </a:schemeClr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BCP</a:t>
            </a:r>
            <a:r>
              <a:rPr kumimoji="1" lang="ja-JP" altLang="en-US">
                <a:solidFill>
                  <a:schemeClr val="accent4">
                    <a:lumMod val="20000"/>
                    <a:lumOff val="80000"/>
                  </a:schemeClr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作成リンク集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527E943-0CBC-6A33-B59B-A0E73FF78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99" y="2824188"/>
            <a:ext cx="4682067" cy="196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gBiz</a:t>
            </a:r>
            <a:r>
              <a:rPr kumimoji="0" lang="ja-JP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の申請からスタート（１０日ほどかかります）</a:t>
            </a:r>
            <a:endParaRPr kumimoji="0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rgbClr val="0C3092"/>
                </a:solidFill>
                <a:effectLst/>
                <a:latin typeface="Arial" panose="020B0604020202020204" pitchFamily="34" charset="0"/>
                <a:ea typeface="ヒラギノ角ゴ Pro W3" panose="020B0300000000000000" pitchFamily="34" charset="-128"/>
                <a:hlinkClick r:id="rId2"/>
              </a:rPr>
              <a:t>事業継続力強化計画「電子申請システム」 </a:t>
            </a: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rgbClr val="0C3092"/>
                </a:solidFill>
                <a:effectLst/>
                <a:latin typeface="Arial" panose="020B0604020202020204" pitchFamily="34" charset="0"/>
                <a:ea typeface="ヒラギノ角ゴ Pro W3" panose="020B0300000000000000" pitchFamily="34" charset="-128"/>
              </a:rPr>
              <a:t>   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ea typeface="ヒラギノ角ゴ Pro W3" panose="020B0300000000000000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en-US" sz="1600">
                <a:solidFill>
                  <a:srgbClr val="444444"/>
                </a:solidFill>
                <a:latin typeface="Arial" panose="020B0604020202020204" pitchFamily="34" charset="0"/>
                <a:ea typeface="ヒラギノ角ゴ Pro W3" panose="020B0300000000000000" pitchFamily="34" charset="-128"/>
              </a:rPr>
              <a:t>右上の「新規登録」から必要事項を入力</a:t>
            </a:r>
            <a:endParaRPr kumimoji="0" lang="en-US" altLang="ja-JP" sz="1600" dirty="0">
              <a:solidFill>
                <a:srgbClr val="444444"/>
              </a:solidFill>
              <a:latin typeface="Arial" panose="020B0604020202020204" pitchFamily="34" charset="0"/>
              <a:ea typeface="ヒラギノ角ゴ Pro W3" panose="020B0300000000000000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ea typeface="ヒラギノ角ゴ Pro W3" panose="020B0300000000000000" pitchFamily="34" charset="-128"/>
              </a:rPr>
              <a:t>スマートフォンはログイン時毎回必要です。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ea typeface="ヒラギノ角ゴ Pro W3" panose="020B0300000000000000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ea typeface="ヒラギノ角ゴ Pro W3" panose="020B0300000000000000" pitchFamily="34" charset="-128"/>
              </a:rPr>
              <a:t>会社スマホの携帯番号が必要です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ea typeface="ヒラギノ角ゴ Pro W3" panose="020B0300000000000000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ea typeface="ヒラギノ角ゴ Pro W3" panose="020B0300000000000000" pitchFamily="34" charset="-128"/>
              </a:rPr>
              <a:t>法人番号が必要です。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ea typeface="ヒラギノ角ゴ Pro W3" panose="020B0300000000000000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ja-JP" altLang="ja-JP" sz="1600" b="0" i="0" u="none" strike="noStrike" cap="none" normalizeH="0" baseline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ea typeface="ヒラギノ角ゴ Pro W3" panose="020B0300000000000000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259614-7EED-E861-1C56-0637018EDE5A}"/>
              </a:ext>
            </a:extLst>
          </p:cNvPr>
          <p:cNvSpPr txBox="1"/>
          <p:nvPr/>
        </p:nvSpPr>
        <p:spPr>
          <a:xfrm>
            <a:off x="279399" y="2085524"/>
            <a:ext cx="3416320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/>
              <a:t>事業継続力強化計画（経産省）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B0D80A-25EA-A684-7E18-FA524D9102FC}"/>
              </a:ext>
            </a:extLst>
          </p:cNvPr>
          <p:cNvSpPr txBox="1"/>
          <p:nvPr/>
        </p:nvSpPr>
        <p:spPr>
          <a:xfrm>
            <a:off x="7340822" y="2085524"/>
            <a:ext cx="2266967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/>
              <a:t>介護</a:t>
            </a:r>
            <a:r>
              <a:rPr kumimoji="1" lang="en-US" altLang="ja-JP" dirty="0"/>
              <a:t>BCP</a:t>
            </a:r>
            <a:r>
              <a:rPr kumimoji="1" lang="ja-JP" altLang="en-US"/>
              <a:t>（厚労省）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FB66653-7033-700C-6D62-D83C085E0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1" y="5163290"/>
            <a:ext cx="4682065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rgbClr val="0C3092"/>
                </a:solidFill>
                <a:effectLst/>
                <a:latin typeface="Arial" panose="020B0604020202020204" pitchFamily="34" charset="0"/>
                <a:ea typeface="ヒラギノ角ゴ Pro W3" panose="020B0300000000000000" pitchFamily="34" charset="-128"/>
                <a:hlinkClick r:id="rId3"/>
              </a:rPr>
              <a:t>事業継続力強化計画策定の手引き</a:t>
            </a:r>
            <a:b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ea typeface="ヒラギノ角ゴ Pro W3" panose="020B0300000000000000" pitchFamily="34" charset="-128"/>
              </a:rPr>
              <a:t>(PDF形式:1,307KB)</a:t>
            </a: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     </a:t>
            </a: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ea typeface="ヒラギノ角ゴ Pro W3" panose="020B0300000000000000" pitchFamily="34" charset="-128"/>
              </a:rPr>
              <a:t>(令和4年6月27日更新)</a:t>
            </a:r>
            <a:endParaRPr kumimoji="0" lang="ja-JP" altLang="ja-JP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098D6A-2B95-1D3F-9080-3E0573AB0703}"/>
              </a:ext>
            </a:extLst>
          </p:cNvPr>
          <p:cNvSpPr txBox="1"/>
          <p:nvPr/>
        </p:nvSpPr>
        <p:spPr>
          <a:xfrm>
            <a:off x="5013705" y="2522557"/>
            <a:ext cx="6921200" cy="3970318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ja-JP" altLang="en-US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介護施設・事業所における業務継続ガイドライン等について</a:t>
            </a:r>
            <a:br>
              <a:rPr lang="ja-JP" altLang="en-US" sz="1400"/>
            </a:br>
            <a:r>
              <a:rPr lang="ja-JP" altLang="en-US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＜新型コロナウイルス感染症編＞</a:t>
            </a:r>
            <a:b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</a:b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4"/>
              </a:rPr>
              <a:t>・新型コロナウイルス感染症発生時の業務継続ガイドライン</a:t>
            </a:r>
            <a:b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</a:b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5"/>
              </a:rPr>
              <a:t>・様式ツール集</a:t>
            </a:r>
            <a:b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</a:b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6"/>
              </a:rPr>
              <a:t>・感染症ひな形（入所系）</a:t>
            </a:r>
            <a: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</a:t>
            </a: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7"/>
              </a:rPr>
              <a:t>・感染症ひな形（通所系）</a:t>
            </a:r>
            <a: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</a:t>
            </a: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8"/>
              </a:rPr>
              <a:t>・感染症ひな形（訪問系）</a:t>
            </a:r>
            <a:br>
              <a:rPr lang="ja-JP" altLang="en-US" sz="1400"/>
            </a:br>
            <a:br>
              <a:rPr lang="ja-JP" altLang="en-US" sz="1400"/>
            </a:br>
            <a:r>
              <a:rPr lang="en-US" altLang="ja-JP" sz="1400" b="0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【</a:t>
            </a:r>
            <a: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例示入り</a:t>
            </a:r>
            <a:r>
              <a:rPr lang="en-US" altLang="ja-JP" sz="1400" b="0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】</a:t>
            </a:r>
            <a:r>
              <a:rPr lang="ja-JP" altLang="en-US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＜</a:t>
            </a:r>
            <a:r>
              <a:rPr lang="en" altLang="ja-JP" sz="1400" b="1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R3</a:t>
            </a:r>
            <a:r>
              <a:rPr lang="ja-JP" altLang="en-US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年度　</a:t>
            </a:r>
            <a:r>
              <a:rPr lang="en" altLang="ja-JP" sz="1400" b="1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NEW</a:t>
            </a:r>
            <a:r>
              <a:rPr lang="ja-JP" altLang="en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！＞</a:t>
            </a:r>
            <a:br>
              <a:rPr lang="en" altLang="ja-JP" sz="1400" dirty="0"/>
            </a:br>
            <a:r>
              <a:rPr lang="ja-JP" altLang="en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9"/>
              </a:rPr>
              <a:t>・</a:t>
            </a: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9"/>
              </a:rPr>
              <a:t>感染症ひな形（入所系）</a:t>
            </a:r>
            <a: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</a:t>
            </a: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10"/>
              </a:rPr>
              <a:t>・感染症ひな形（通所系）</a:t>
            </a:r>
            <a: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</a:t>
            </a: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11"/>
              </a:rPr>
              <a:t>・感染症ひな形（訪問系）　</a:t>
            </a:r>
            <a:br>
              <a:rPr lang="ja-JP" altLang="en-US" sz="1400"/>
            </a:br>
            <a:br>
              <a:rPr lang="ja-JP" altLang="en-US" sz="1400"/>
            </a:br>
            <a:r>
              <a:rPr lang="ja-JP" altLang="en-US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＜自然災害編＞</a:t>
            </a:r>
            <a:br>
              <a:rPr lang="ja-JP" altLang="en-US" sz="1400"/>
            </a:b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12"/>
              </a:rPr>
              <a:t>・自然災害発生時の業務継続ガイドライン</a:t>
            </a:r>
            <a:b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</a:b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13"/>
              </a:rPr>
              <a:t>・自然災害ひな形</a:t>
            </a:r>
            <a:b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</a:br>
            <a:b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</a:br>
            <a:r>
              <a:rPr lang="en-US" altLang="ja-JP" sz="1400" b="0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【</a:t>
            </a:r>
            <a: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例示入り</a:t>
            </a:r>
            <a:r>
              <a:rPr lang="en-US" altLang="ja-JP" sz="1400" b="0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】</a:t>
            </a:r>
            <a:r>
              <a:rPr lang="ja-JP" altLang="en-US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＜</a:t>
            </a:r>
            <a:r>
              <a:rPr lang="en" altLang="ja-JP" sz="1400" b="1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R3</a:t>
            </a:r>
            <a:r>
              <a:rPr lang="ja-JP" altLang="en-US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年度　</a:t>
            </a:r>
            <a:r>
              <a:rPr lang="en" altLang="ja-JP" sz="1400" b="1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NEW</a:t>
            </a:r>
            <a:r>
              <a:rPr lang="ja-JP" altLang="en" sz="1400" b="1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！＞</a:t>
            </a:r>
            <a:br>
              <a:rPr lang="en" altLang="ja-JP" sz="1400" b="0" i="0" u="none" strike="noStrike" dirty="0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</a:br>
            <a:r>
              <a:rPr lang="ja-JP" altLang="en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14"/>
              </a:rPr>
              <a:t>・</a:t>
            </a: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14"/>
              </a:rPr>
              <a:t>自然災害ひな形（共通）</a:t>
            </a:r>
            <a: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</a:t>
            </a:r>
            <a:r>
              <a:rPr lang="ja-JP" altLang="en-US" sz="1400" b="0" i="0" u="sng" strike="noStrike">
                <a:solidFill>
                  <a:srgbClr val="003399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  <a:hlinkClick r:id="rId15"/>
              </a:rPr>
              <a:t>・自然災害ひな型（サービス固有）</a:t>
            </a:r>
            <a:r>
              <a:rPr lang="ja-JP" altLang="en-US" sz="1400" b="0" i="0" u="none" strike="noStrike">
                <a:solidFill>
                  <a:srgbClr val="2E3136"/>
                </a:solidFill>
                <a:effectLst/>
                <a:latin typeface="ヒラギノ角ゴ Pro W3" panose="020B0300000000000000" pitchFamily="34" charset="-128"/>
                <a:ea typeface="ヒラギノ角ゴ Pro W3" panose="020B0300000000000000" pitchFamily="34" charset="-128"/>
              </a:rPr>
              <a:t>　</a:t>
            </a:r>
            <a:br>
              <a:rPr lang="ja-JP" altLang="en-US" sz="1400"/>
            </a:br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89836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75F929-458B-0243-AA14-8BC32371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09059"/>
            <a:ext cx="7772400" cy="655236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事業継続力強化計画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2B8D3E4-33F9-0E40-8022-313396D2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D7CE-B326-374D-9928-B40B903A20BC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D408ED-5C9C-0E4C-AD69-214B5B9CCA5E}"/>
              </a:ext>
            </a:extLst>
          </p:cNvPr>
          <p:cNvSpPr txBox="1"/>
          <p:nvPr/>
        </p:nvSpPr>
        <p:spPr>
          <a:xfrm>
            <a:off x="1837151" y="864295"/>
            <a:ext cx="85176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/>
              <a:t>マークを名刺やホームページ・広報に使える</a:t>
            </a:r>
          </a:p>
        </p:txBody>
      </p:sp>
      <p:sp>
        <p:nvSpPr>
          <p:cNvPr id="8" name="円形吹き出し 7">
            <a:extLst>
              <a:ext uri="{FF2B5EF4-FFF2-40B4-BE49-F238E27FC236}">
                <a16:creationId xmlns:a16="http://schemas.microsoft.com/office/drawing/2014/main" id="{3AA34F34-6460-AB41-A495-83D4C3CB4DE2}"/>
              </a:ext>
            </a:extLst>
          </p:cNvPr>
          <p:cNvSpPr/>
          <p:nvPr/>
        </p:nvSpPr>
        <p:spPr>
          <a:xfrm>
            <a:off x="8409795" y="1836311"/>
            <a:ext cx="1837582" cy="20075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/>
              <a:t>今回</a:t>
            </a:r>
            <a:endParaRPr lang="en-US" altLang="ja-JP" sz="2400" dirty="0"/>
          </a:p>
          <a:p>
            <a:pPr algn="ctr"/>
            <a:r>
              <a:rPr lang="ja-JP" altLang="en-US" sz="2400"/>
              <a:t>これも同時に申請</a:t>
            </a:r>
            <a:endParaRPr lang="en-US" altLang="ja-JP" sz="2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C045EA-C71D-C94F-A8ED-4BDA52E29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0"/>
          <a:stretch/>
        </p:blipFill>
        <p:spPr>
          <a:xfrm>
            <a:off x="3403600" y="1431941"/>
            <a:ext cx="4749800" cy="496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21EE3E3-C2BC-1C4F-B5B5-B3D697D1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D7ADE-9824-2A42-9A6D-AF8C08751E73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CE882AB-102E-ED42-87E9-0B5F47FD9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31" y="216686"/>
            <a:ext cx="8769246" cy="613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円/楕円 3">
            <a:extLst>
              <a:ext uri="{FF2B5EF4-FFF2-40B4-BE49-F238E27FC236}">
                <a16:creationId xmlns:a16="http://schemas.microsoft.com/office/drawing/2014/main" id="{CA77B66F-BE32-3747-88D4-5328BA1EF700}"/>
              </a:ext>
            </a:extLst>
          </p:cNvPr>
          <p:cNvSpPr/>
          <p:nvPr/>
        </p:nvSpPr>
        <p:spPr>
          <a:xfrm>
            <a:off x="1628931" y="354563"/>
            <a:ext cx="3869910" cy="3284376"/>
          </a:xfrm>
          <a:prstGeom prst="ellipse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0C23EB59-C018-C744-BBA4-A4113704A573}"/>
              </a:ext>
            </a:extLst>
          </p:cNvPr>
          <p:cNvSpPr/>
          <p:nvPr/>
        </p:nvSpPr>
        <p:spPr>
          <a:xfrm>
            <a:off x="6377466" y="354563"/>
            <a:ext cx="3869910" cy="3284376"/>
          </a:xfrm>
          <a:prstGeom prst="ellipse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F809768A-0117-264E-A39D-63F3DD5983B0}"/>
              </a:ext>
            </a:extLst>
          </p:cNvPr>
          <p:cNvSpPr/>
          <p:nvPr/>
        </p:nvSpPr>
        <p:spPr>
          <a:xfrm>
            <a:off x="1673546" y="3071974"/>
            <a:ext cx="3869910" cy="3284376"/>
          </a:xfrm>
          <a:prstGeom prst="ellipse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0DB1237C-A376-EE4B-87EA-ADC5D1DCE70C}"/>
              </a:ext>
            </a:extLst>
          </p:cNvPr>
          <p:cNvSpPr/>
          <p:nvPr/>
        </p:nvSpPr>
        <p:spPr>
          <a:xfrm>
            <a:off x="5816083" y="3638939"/>
            <a:ext cx="4582095" cy="2717410"/>
          </a:xfrm>
          <a:prstGeom prst="ellipse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89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FA2254-6E7E-DD40-8779-57307999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350"/>
            <a:ext cx="8836152" cy="1325563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/>
            <a:r>
              <a:rPr kumimoji="1" lang="ja-JP" altLang="en-US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事業継続力強化計画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D4BEB3C-1007-764B-BB34-56F1859A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動作設定ボタン: 進む/次へ 3">
            <a:hlinkClick r:id="rId2" highlightClick="1"/>
            <a:extLst>
              <a:ext uri="{FF2B5EF4-FFF2-40B4-BE49-F238E27FC236}">
                <a16:creationId xmlns:a16="http://schemas.microsoft.com/office/drawing/2014/main" id="{97A8332C-90BF-3F4E-8E3D-3EBB08CDBA2F}"/>
              </a:ext>
            </a:extLst>
          </p:cNvPr>
          <p:cNvSpPr/>
          <p:nvPr/>
        </p:nvSpPr>
        <p:spPr>
          <a:xfrm>
            <a:off x="9982200" y="282349"/>
            <a:ext cx="1463040" cy="13255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647DA6-498A-024C-BE79-2A84926A8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1690688"/>
            <a:ext cx="9345168" cy="51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05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9B6D26C-74BB-6748-BD83-662A22A7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2251-0E89-0045-A243-E26D74769001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B4395C-8A80-A048-8F01-58321487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777032"/>
            <a:ext cx="8448226" cy="576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628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991</Words>
  <Application>Microsoft Macintosh PowerPoint</Application>
  <PresentationFormat>ワイド画面</PresentationFormat>
  <Paragraphs>197</Paragraphs>
  <Slides>24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3" baseType="lpstr">
      <vt:lpstr>HGPSoeiKakugothicUB</vt:lpstr>
      <vt:lpstr>HGSSoeiKakugothicUB</vt:lpstr>
      <vt:lpstr>Hiragino Kaku Gothic Std W8</vt:lpstr>
      <vt:lpstr>MS Gothic</vt:lpstr>
      <vt:lpstr>ヒラギノ角ゴ Pro W3</vt:lpstr>
      <vt:lpstr>游ゴシック</vt:lpstr>
      <vt:lpstr>游ゴシック Light</vt:lpstr>
      <vt:lpstr>Arial</vt:lpstr>
      <vt:lpstr>Office テーマ</vt:lpstr>
      <vt:lpstr>介護BCP ３step作成講座  サポートラインKAGAWA　オリジナル特別講座 《2022/8/23 自然災害編》</vt:lpstr>
      <vt:lpstr>３回の３ STEP方式で フォーマットに記入します。</vt:lpstr>
      <vt:lpstr>10月下旬の完成11月14日までに提出</vt:lpstr>
      <vt:lpstr>PowerPoint プレゼンテーション</vt:lpstr>
      <vt:lpstr>介護BCP作成リンク集</vt:lpstr>
      <vt:lpstr>事業継続力強化計画</vt:lpstr>
      <vt:lpstr>PowerPoint プレゼンテーション</vt:lpstr>
      <vt:lpstr>事業継続力強化計画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BCP策定でむずかしいことは？</vt:lpstr>
      <vt:lpstr>自著に掲載の「介護BCP」</vt:lpstr>
      <vt:lpstr>リスク分析  ▼地震ハザードステーション（j-shis map）  ▼国土交通省ハザードマップポータルサイト 「重ねるハザードマップ」 「我が町ハザードマップ」</vt:lpstr>
      <vt:lpstr>ハザード調査</vt:lpstr>
      <vt:lpstr>香川ハザードマップ</vt:lpstr>
      <vt:lpstr>https://www.pref.kagawa.lg.jp/documents/3821/report_all.pdf </vt:lpstr>
      <vt:lpstr>10月下旬の完成11月14日までに提出</vt:lpstr>
      <vt:lpstr>山口泰信は思う　日々の活動</vt:lpstr>
      <vt:lpstr>ありがとうございました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介護BCP ３STEP作成講座 </dc:title>
  <dc:subject/>
  <dc:creator>Microsoft Office User</dc:creator>
  <cp:keywords/>
  <dc:description/>
  <cp:lastModifiedBy>山口 taishin</cp:lastModifiedBy>
  <cp:revision>20</cp:revision>
  <dcterms:created xsi:type="dcterms:W3CDTF">2022-05-11T06:50:47Z</dcterms:created>
  <dcterms:modified xsi:type="dcterms:W3CDTF">2022-08-26T12:07:53Z</dcterms:modified>
  <cp:category/>
</cp:coreProperties>
</file>