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063" r:id="rId5"/>
    <p:sldId id="2140" r:id="rId6"/>
    <p:sldId id="2141" r:id="rId7"/>
    <p:sldId id="262" r:id="rId8"/>
    <p:sldId id="2139" r:id="rId9"/>
    <p:sldId id="263" r:id="rId10"/>
    <p:sldId id="2061" r:id="rId11"/>
    <p:sldId id="264" r:id="rId12"/>
    <p:sldId id="2135" r:id="rId13"/>
    <p:sldId id="1992" r:id="rId14"/>
    <p:sldId id="2062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/>
    <p:restoredTop sz="93889"/>
  </p:normalViewPr>
  <p:slideViewPr>
    <p:cSldViewPr snapToGrid="0" snapToObjects="1">
      <p:cViewPr varScale="1">
        <p:scale>
          <a:sx n="70" d="100"/>
          <a:sy n="70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DE6F4-A19D-2240-8240-CD77539C0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46D7B97-4E47-454F-9859-9BE2C75A4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6FA363-7CDD-5345-B86A-AB0C885E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27C-179A-AC49-AFF2-BA58AC5ED66A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63F43DB-FADA-9E40-9FEF-1292B062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02DE47C-E3E9-C449-A72C-9E513E03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E1BC-CBFC-6A42-9210-93A7DE36E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97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8B1D05-825D-BF49-AD94-77033D738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391AB21-D0D9-E64E-BB80-98A1C98E6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1C6960-0980-0047-A2D4-FDB1BA58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27C-179A-AC49-AFF2-BA58AC5ED66A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22EA96-E698-A842-A80B-7379C925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873DD1-09EC-A04C-9239-0B0B0AF57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E1BC-CBFC-6A42-9210-93A7DE36E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23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F034DE1-7CBF-E446-BA10-EF29B766B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DAF91C-16C3-754F-8EE0-21859FBE6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E8E3EB-FC15-C54B-A489-43FE6589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27C-179A-AC49-AFF2-BA58AC5ED66A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7846DD-B22B-E249-BF5D-175A50D6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4DB342-FD09-914F-A4DB-7B820B479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E1BC-CBFC-6A42-9210-93A7DE36E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20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486459-B804-F542-9875-9E67FAE8D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9DD4DF-241B-8D41-8D35-AB26D780F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5C7811-AEC5-AE46-A265-774855A6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27C-179A-AC49-AFF2-BA58AC5ED66A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1D3DCC-20B4-E441-BA6C-5DD1BC20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DD4171-37A1-094B-BF9C-B389C66B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E1BC-CBFC-6A42-9210-93A7DE36E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33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A671C-7473-DB47-B765-E2208BA3A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BA53EC-C39F-A94F-9EAB-C7AF30D6C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22BB5D-1E5D-D749-AFF7-CBD0058A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27C-179A-AC49-AFF2-BA58AC5ED66A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D02E94-6845-0C40-8991-BEDC84972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D8A779-4CA1-9246-84A6-529C7E29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E1BC-CBFC-6A42-9210-93A7DE36E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25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7151EE-4F2A-8D47-9F65-9AF59F0AE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40C3B3-BCDE-9443-B7D9-5B2816571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66EBDC0-8DA8-8643-933E-D81C3D41F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E30DA0-E1B2-F247-BDEA-ACCF1B875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27C-179A-AC49-AFF2-BA58AC5ED66A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8C8515-4365-EA49-BC87-26BF6984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F50C03-72AB-A646-8DEB-B300E070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E1BC-CBFC-6A42-9210-93A7DE36E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4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A11B06-C37E-9742-A3F5-59D2A031C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C3C519-F80D-5B4D-BF27-60014F980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867663A-7A87-CF47-BBBA-2348C0E06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771E695-3BD2-E842-BCCA-A7C980589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099F2D-C20A-E04A-963C-DDA239AA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CCE460D-03B7-F543-B73D-B237E64A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27C-179A-AC49-AFF2-BA58AC5ED66A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04B1520-48FC-9F4B-BEF3-2F227BD34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24511DD-231E-0843-A665-77670A4B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E1BC-CBFC-6A42-9210-93A7DE36E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6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CBD911-2EC1-1E43-AD4D-1E73F79D1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D8D665D-9D0A-8142-A50B-1ED08304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27C-179A-AC49-AFF2-BA58AC5ED66A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D447C88-ED0A-6946-8886-8674AB3F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114FD5-E512-DC45-9783-5A0772C0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E1BC-CBFC-6A42-9210-93A7DE36E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22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A162983-9226-E846-9455-B9A0C1BD9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27C-179A-AC49-AFF2-BA58AC5ED66A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77B5DB-5F66-0743-A64B-B4EFC0E5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B4100B-3FCD-854D-ABAA-19D0A171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E1BC-CBFC-6A42-9210-93A7DE36E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906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180A18-6253-604E-BB7D-FD37A258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F10396-F2C9-2044-A81F-EE24B7ACA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0870CFE-FA12-8D41-A898-E88BFE443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663D7A-2DC1-FF40-80DC-E33C319BB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27C-179A-AC49-AFF2-BA58AC5ED66A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59A2833-53A9-F940-86BE-0DF33A69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1EFBD4-C522-4148-ACBD-C9B51EA2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E1BC-CBFC-6A42-9210-93A7DE36E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501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B85C0F-6C36-524F-B30D-B14423923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CE6A3A3-5C30-A543-A757-B4BE32124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DA851BA-A23B-C945-9A96-1B7093A57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3BD6CB-A6CB-4345-BAED-7BC3BE31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27C-179A-AC49-AFF2-BA58AC5ED66A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CF89A3-9079-6648-9CD9-A6E32EE1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9302BF-0DF7-5141-B25B-8DC9D3AE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5E1BC-CBFC-6A42-9210-93A7DE36E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72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8BA5A5A-2265-0D4F-BA20-AA9C8A835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F4A0439-AE2B-704F-B286-B8B3EB4C3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E7B8DC-2363-9C46-8C4C-ED5A36118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9B27C-179A-AC49-AFF2-BA58AC5ED66A}" type="datetimeFigureOut">
              <a:rPr kumimoji="1" lang="ja-JP" altLang="en-US" smtClean="0"/>
              <a:t>2022/10/4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87410F-0866-F049-804D-BED4325B8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D0FC1D-BEDA-2D4F-A69E-E7C83ED21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5E1BC-CBFC-6A42-9210-93A7DE36E6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79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hlw.go.jp/content/000749542.doc" TargetMode="External"/><Relationship Id="rId13" Type="http://schemas.openxmlformats.org/officeDocument/2006/relationships/hyperlink" Target="https://www.mhlw.go.jp/content/000749545.doc" TargetMode="External"/><Relationship Id="rId3" Type="http://schemas.openxmlformats.org/officeDocument/2006/relationships/hyperlink" Target="https://www.chusho.meti.go.jp/keiei/antei/bousai/download/keizokuryoku/tebiki_tandoku.pdf?0627" TargetMode="External"/><Relationship Id="rId7" Type="http://schemas.openxmlformats.org/officeDocument/2006/relationships/hyperlink" Target="https://www.mhlw.go.jp/content/000749541.doc" TargetMode="External"/><Relationship Id="rId12" Type="http://schemas.openxmlformats.org/officeDocument/2006/relationships/hyperlink" Target="https://www.mhlw.go.jp/content/000749543.pdf" TargetMode="External"/><Relationship Id="rId2" Type="http://schemas.openxmlformats.org/officeDocument/2006/relationships/hyperlink" Target="https://www.keizokuryoku.go.j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hlw.go.jp/content/000749540.doc" TargetMode="External"/><Relationship Id="rId11" Type="http://schemas.openxmlformats.org/officeDocument/2006/relationships/hyperlink" Target="https://www.mhlw.go.jp/content/000922066.xlsx" TargetMode="External"/><Relationship Id="rId5" Type="http://schemas.openxmlformats.org/officeDocument/2006/relationships/hyperlink" Target="https://www.mhlw.go.jp/content/000749539.xlsx" TargetMode="External"/><Relationship Id="rId15" Type="http://schemas.openxmlformats.org/officeDocument/2006/relationships/hyperlink" Target="https://www.mhlw.go.jp/content/000922098.xlsx" TargetMode="External"/><Relationship Id="rId10" Type="http://schemas.openxmlformats.org/officeDocument/2006/relationships/hyperlink" Target="https://www.mhlw.go.jp/content/000922086.xlsx" TargetMode="External"/><Relationship Id="rId4" Type="http://schemas.openxmlformats.org/officeDocument/2006/relationships/hyperlink" Target="https://www.mhlw.go.jp/content/000922077.pdf" TargetMode="External"/><Relationship Id="rId9" Type="http://schemas.openxmlformats.org/officeDocument/2006/relationships/hyperlink" Target="https://www.mhlw.go.jp/content/000922085.xlsx" TargetMode="External"/><Relationship Id="rId14" Type="http://schemas.openxmlformats.org/officeDocument/2006/relationships/hyperlink" Target="https://www.mhlw.go.jp/content/000922097.xls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WnJktQ6j6g?t=122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51F908-4F38-AD41-BE02-C3C54B060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105" y="1122362"/>
            <a:ext cx="10619873" cy="2904205"/>
          </a:xfrm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r>
              <a:rPr lang="ja-JP" altLang="en-US" sz="8000"/>
              <a:t>介護</a:t>
            </a:r>
            <a:r>
              <a:rPr kumimoji="1" lang="en-US" altLang="ja-JP" sz="8000" dirty="0"/>
              <a:t>BCP</a:t>
            </a:r>
            <a:br>
              <a:rPr kumimoji="1" lang="en-US" altLang="ja-JP" dirty="0"/>
            </a:br>
            <a:r>
              <a:rPr kumimoji="1" lang="ja-JP" altLang="en-US"/>
              <a:t>３</a:t>
            </a:r>
            <a:r>
              <a:rPr lang="en-US" altLang="ja-JP" dirty="0"/>
              <a:t>s</a:t>
            </a:r>
            <a:r>
              <a:rPr kumimoji="1" lang="en-US" altLang="ja-JP" dirty="0"/>
              <a:t>tep</a:t>
            </a:r>
            <a:r>
              <a:rPr kumimoji="1" lang="ja-JP" altLang="en-US"/>
              <a:t>作成講座</a:t>
            </a:r>
            <a:r>
              <a:rPr kumimoji="1" lang="en-US" altLang="ja-JP" dirty="0"/>
              <a:t> </a:t>
            </a:r>
            <a:br>
              <a:rPr kumimoji="1" lang="en-US" altLang="ja-JP" dirty="0"/>
            </a:br>
            <a:r>
              <a:rPr lang="ja-JP" altLang="en-US" sz="4000"/>
              <a:t>サポートライン</a:t>
            </a:r>
            <a:r>
              <a:rPr lang="en" altLang="ja-JP" sz="4000" dirty="0"/>
              <a:t>KAGAWA</a:t>
            </a:r>
            <a:r>
              <a:rPr lang="ja-JP" altLang="en-US" sz="4000"/>
              <a:t>　オリジナル特別講座</a:t>
            </a:r>
            <a:br>
              <a:rPr lang="en-US" altLang="ja-JP" sz="4000" dirty="0"/>
            </a:br>
            <a:r>
              <a:rPr lang="en-US" altLang="ja-JP" sz="4000" b="1" dirty="0">
                <a:solidFill>
                  <a:srgbClr val="C00000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《2022/10/3 </a:t>
            </a:r>
            <a:r>
              <a:rPr lang="ja-JP" altLang="en-US" sz="4000" b="1">
                <a:solidFill>
                  <a:srgbClr val="C00000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新型コロナ編</a:t>
            </a:r>
            <a:r>
              <a:rPr lang="en-US" altLang="ja-JP" sz="4000" b="1" dirty="0">
                <a:solidFill>
                  <a:srgbClr val="C00000"/>
                </a:solidFill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》</a:t>
            </a:r>
            <a:endParaRPr kumimoji="1" lang="ja-JP" altLang="en-US" b="1">
              <a:solidFill>
                <a:srgbClr val="C00000"/>
              </a:solidFill>
              <a:latin typeface="HGSSoeiKakugothicUB" panose="020B0900000000000000" pitchFamily="34" charset="-128"/>
              <a:ea typeface="HGSSoeiKakugothicUB" panose="020B0900000000000000" pitchFamily="34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F82CB2-E72C-2A49-86B5-EF6C37F29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8231" y="5583803"/>
            <a:ext cx="7523747" cy="895030"/>
          </a:xfrm>
        </p:spPr>
        <p:txBody>
          <a:bodyPr>
            <a:normAutofit/>
          </a:bodyPr>
          <a:lstStyle/>
          <a:p>
            <a:r>
              <a:rPr kumimoji="1" lang="ja-JP" altLang="en-US"/>
              <a:t>株式会社</a:t>
            </a:r>
            <a:r>
              <a:rPr kumimoji="1" lang="en-US" altLang="ja-JP" dirty="0"/>
              <a:t>BCPJAPAN </a:t>
            </a:r>
            <a:r>
              <a:rPr kumimoji="1" lang="ja-JP" altLang="en-US"/>
              <a:t>代表取締役山口泰信</a:t>
            </a:r>
            <a:endParaRPr kumimoji="1" lang="en-US" altLang="ja-JP" dirty="0"/>
          </a:p>
          <a:p>
            <a:r>
              <a:rPr lang="en-US" altLang="ja-JP" dirty="0" err="1"/>
              <a:t>info@bcpjapan.jp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9CDC6DA-EC52-4D4A-A2F7-27F7F67DC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05" y="4266300"/>
            <a:ext cx="3112170" cy="233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69F1B25-7A20-2D41-89CE-50E69F89C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00" y="732480"/>
            <a:ext cx="9566602" cy="539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63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945BFEA-C295-EF41-A8DC-86DBCA3C5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00" y="695685"/>
            <a:ext cx="9566602" cy="54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56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1E1F6D-B838-9F43-B543-BBF7355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37" y="227103"/>
            <a:ext cx="7850036" cy="911494"/>
          </a:xfrm>
          <a:solidFill>
            <a:srgbClr val="002060"/>
          </a:solidFill>
          <a:ln>
            <a:solidFill>
              <a:srgbClr val="0432FF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ja-JP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10</a:t>
            </a:r>
            <a:r>
              <a:rPr kumimoji="1" lang="ja-JP" altLang="en-US" sz="36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月下旬の完成</a:t>
            </a:r>
            <a:r>
              <a:rPr kumimoji="1" lang="en-US" altLang="ja-JP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11</a:t>
            </a:r>
            <a:r>
              <a:rPr kumimoji="1" lang="ja-JP" altLang="en-US" sz="36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月</a:t>
            </a:r>
            <a:r>
              <a:rPr kumimoji="1" lang="en-US" altLang="ja-JP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14</a:t>
            </a:r>
            <a:r>
              <a:rPr kumimoji="1" lang="ja-JP" altLang="en-US" sz="36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日までに経産省</a:t>
            </a:r>
            <a:br>
              <a:rPr kumimoji="1" lang="en-US" altLang="ja-JP" sz="3600" b="1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kumimoji="1" lang="ja-JP" altLang="en-US" sz="36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提出</a:t>
            </a:r>
          </a:p>
        </p:txBody>
      </p:sp>
      <p:sp>
        <p:nvSpPr>
          <p:cNvPr id="6" name="右矢印 5">
            <a:extLst>
              <a:ext uri="{FF2B5EF4-FFF2-40B4-BE49-F238E27FC236}">
                <a16:creationId xmlns:a16="http://schemas.microsoft.com/office/drawing/2014/main" id="{237CB4E0-4774-6741-B13A-2C6BF4AF4CDA}"/>
              </a:ext>
            </a:extLst>
          </p:cNvPr>
          <p:cNvSpPr/>
          <p:nvPr/>
        </p:nvSpPr>
        <p:spPr>
          <a:xfrm>
            <a:off x="1052422" y="1414642"/>
            <a:ext cx="2053087" cy="182888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tx1"/>
                </a:solidFill>
              </a:rPr>
              <a:t>事前セミナー無料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>
                <a:solidFill>
                  <a:schemeClr val="tx1"/>
                </a:solidFill>
              </a:rPr>
              <a:t>１２０分</a:t>
            </a: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5C81767B-8CA8-B041-B608-0BD7868C633A}"/>
              </a:ext>
            </a:extLst>
          </p:cNvPr>
          <p:cNvSpPr/>
          <p:nvPr/>
        </p:nvSpPr>
        <p:spPr>
          <a:xfrm>
            <a:off x="1052423" y="3519577"/>
            <a:ext cx="2053086" cy="27086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ハザードマップの調ベ方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安否確認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BCP</a:t>
            </a:r>
            <a:r>
              <a:rPr lang="ja-JP" altLang="en-US">
                <a:solidFill>
                  <a:schemeClr val="tx1"/>
                </a:solidFill>
              </a:rPr>
              <a:t>タイミング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重要業務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重要事業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対応体制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8" name="右矢印 7">
            <a:extLst>
              <a:ext uri="{FF2B5EF4-FFF2-40B4-BE49-F238E27FC236}">
                <a16:creationId xmlns:a16="http://schemas.microsoft.com/office/drawing/2014/main" id="{5907D542-1C4A-4143-A674-563B35A895DA}"/>
              </a:ext>
            </a:extLst>
          </p:cNvPr>
          <p:cNvSpPr/>
          <p:nvPr/>
        </p:nvSpPr>
        <p:spPr>
          <a:xfrm>
            <a:off x="3533954" y="1414642"/>
            <a:ext cx="2053087" cy="182888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>
                <a:solidFill>
                  <a:schemeClr val="tx1"/>
                </a:solidFill>
              </a:rPr>
              <a:t>STEP</a:t>
            </a:r>
            <a:r>
              <a:rPr lang="ja-JP" altLang="en-US" sz="2000">
                <a:solidFill>
                  <a:schemeClr val="tx1"/>
                </a:solidFill>
              </a:rPr>
              <a:t>１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>
                <a:solidFill>
                  <a:schemeClr val="tx1"/>
                </a:solidFill>
              </a:rPr>
              <a:t>１２０分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A9A05570-3E61-E24A-B52D-E2377163D7F3}"/>
              </a:ext>
            </a:extLst>
          </p:cNvPr>
          <p:cNvSpPr/>
          <p:nvPr/>
        </p:nvSpPr>
        <p:spPr>
          <a:xfrm>
            <a:off x="3533955" y="3519577"/>
            <a:ext cx="2053086" cy="27086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記入方法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事前災害の脅威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対応策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事業継続戦略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事業継続力強化計画の書き方</a:t>
            </a:r>
          </a:p>
        </p:txBody>
      </p:sp>
      <p:sp>
        <p:nvSpPr>
          <p:cNvPr id="10" name="右矢印 9">
            <a:extLst>
              <a:ext uri="{FF2B5EF4-FFF2-40B4-BE49-F238E27FC236}">
                <a16:creationId xmlns:a16="http://schemas.microsoft.com/office/drawing/2014/main" id="{BF14D09F-32FB-A247-8AC7-7B0ACEA0DC50}"/>
              </a:ext>
            </a:extLst>
          </p:cNvPr>
          <p:cNvSpPr/>
          <p:nvPr/>
        </p:nvSpPr>
        <p:spPr>
          <a:xfrm>
            <a:off x="6015485" y="1414642"/>
            <a:ext cx="2053087" cy="182888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>
                <a:solidFill>
                  <a:schemeClr val="tx1"/>
                </a:solidFill>
              </a:rPr>
              <a:t>STEP</a:t>
            </a:r>
            <a:r>
              <a:rPr lang="ja-JP" altLang="en-US" sz="2000">
                <a:solidFill>
                  <a:schemeClr val="tx1"/>
                </a:solidFill>
              </a:rPr>
              <a:t>２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>
                <a:solidFill>
                  <a:schemeClr val="tx1"/>
                </a:solidFill>
              </a:rPr>
              <a:t>１２０分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2EA445F5-0E66-9042-92A5-0B25ABF6F757}"/>
              </a:ext>
            </a:extLst>
          </p:cNvPr>
          <p:cNvSpPr/>
          <p:nvPr/>
        </p:nvSpPr>
        <p:spPr>
          <a:xfrm>
            <a:off x="6015486" y="3519577"/>
            <a:ext cx="2053086" cy="27086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コロナ対策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インフルエンザ対策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ノロウィルス対策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衛生関連備蓄品</a:t>
            </a:r>
          </a:p>
        </p:txBody>
      </p:sp>
      <p:sp>
        <p:nvSpPr>
          <p:cNvPr id="12" name="右矢印 11">
            <a:extLst>
              <a:ext uri="{FF2B5EF4-FFF2-40B4-BE49-F238E27FC236}">
                <a16:creationId xmlns:a16="http://schemas.microsoft.com/office/drawing/2014/main" id="{0FF0167F-9497-0245-BCCE-6857093EEB5F}"/>
              </a:ext>
            </a:extLst>
          </p:cNvPr>
          <p:cNvSpPr/>
          <p:nvPr/>
        </p:nvSpPr>
        <p:spPr>
          <a:xfrm>
            <a:off x="8209471" y="1794159"/>
            <a:ext cx="2053087" cy="1018007"/>
          </a:xfrm>
          <a:prstGeom prst="rightArrow">
            <a:avLst>
              <a:gd name="adj1" fmla="val 50000"/>
              <a:gd name="adj2" fmla="val 9236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STEP</a:t>
            </a:r>
            <a:r>
              <a:rPr lang="ja-JP" altLang="en-US" sz="2000">
                <a:solidFill>
                  <a:schemeClr val="tx1"/>
                </a:solidFill>
              </a:rPr>
              <a:t>３</a:t>
            </a:r>
            <a:r>
              <a:rPr lang="en-US" altLang="ja-JP" sz="2000" dirty="0">
                <a:solidFill>
                  <a:schemeClr val="tx1"/>
                </a:solidFill>
              </a:rPr>
              <a:t>-1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91C883B5-58B5-BA41-BD27-A87D8BF5E9A1}"/>
              </a:ext>
            </a:extLst>
          </p:cNvPr>
          <p:cNvSpPr/>
          <p:nvPr/>
        </p:nvSpPr>
        <p:spPr>
          <a:xfrm>
            <a:off x="10403457" y="1690688"/>
            <a:ext cx="1429108" cy="12249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solidFill>
                  <a:schemeClr val="tx1"/>
                </a:solidFill>
              </a:rPr>
              <a:t>訪問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49123ED9-A9BE-424E-8FAF-DCD7D01DDEB5}"/>
              </a:ext>
            </a:extLst>
          </p:cNvPr>
          <p:cNvSpPr/>
          <p:nvPr/>
        </p:nvSpPr>
        <p:spPr>
          <a:xfrm>
            <a:off x="8209471" y="3347002"/>
            <a:ext cx="2053087" cy="1018007"/>
          </a:xfrm>
          <a:prstGeom prst="rightArrow">
            <a:avLst>
              <a:gd name="adj1" fmla="val 50000"/>
              <a:gd name="adj2" fmla="val 9236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STEP</a:t>
            </a:r>
            <a:r>
              <a:rPr lang="ja-JP" altLang="en-US" sz="2000">
                <a:solidFill>
                  <a:schemeClr val="tx1"/>
                </a:solidFill>
              </a:rPr>
              <a:t>３</a:t>
            </a:r>
            <a:r>
              <a:rPr lang="en-US" altLang="ja-JP" sz="2000" dirty="0">
                <a:solidFill>
                  <a:schemeClr val="tx1"/>
                </a:solidFill>
              </a:rPr>
              <a:t>-2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CD034BE9-B7C1-9C4D-84E2-E37E776D9C15}"/>
              </a:ext>
            </a:extLst>
          </p:cNvPr>
          <p:cNvSpPr/>
          <p:nvPr/>
        </p:nvSpPr>
        <p:spPr>
          <a:xfrm>
            <a:off x="10403457" y="3243531"/>
            <a:ext cx="1429108" cy="12249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solidFill>
                  <a:schemeClr val="tx1"/>
                </a:solidFill>
              </a:rPr>
              <a:t>通所</a:t>
            </a:r>
          </a:p>
        </p:txBody>
      </p:sp>
      <p:sp>
        <p:nvSpPr>
          <p:cNvPr id="16" name="右矢印 15">
            <a:extLst>
              <a:ext uri="{FF2B5EF4-FFF2-40B4-BE49-F238E27FC236}">
                <a16:creationId xmlns:a16="http://schemas.microsoft.com/office/drawing/2014/main" id="{A0F642EC-59B3-F44D-92D0-6B15262B25F1}"/>
              </a:ext>
            </a:extLst>
          </p:cNvPr>
          <p:cNvSpPr/>
          <p:nvPr/>
        </p:nvSpPr>
        <p:spPr>
          <a:xfrm>
            <a:off x="8209471" y="4899845"/>
            <a:ext cx="2053087" cy="1018007"/>
          </a:xfrm>
          <a:prstGeom prst="rightArrow">
            <a:avLst>
              <a:gd name="adj1" fmla="val 50000"/>
              <a:gd name="adj2" fmla="val 9236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STEP</a:t>
            </a:r>
            <a:r>
              <a:rPr lang="ja-JP" altLang="en-US" sz="2000">
                <a:solidFill>
                  <a:schemeClr val="tx1"/>
                </a:solidFill>
              </a:rPr>
              <a:t>３</a:t>
            </a:r>
            <a:r>
              <a:rPr lang="en-US" altLang="ja-JP" sz="2000" dirty="0">
                <a:solidFill>
                  <a:schemeClr val="tx1"/>
                </a:solidFill>
              </a:rPr>
              <a:t>-4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17E3FCAC-6AC8-4741-9840-7E9939EF5522}"/>
              </a:ext>
            </a:extLst>
          </p:cNvPr>
          <p:cNvSpPr/>
          <p:nvPr/>
        </p:nvSpPr>
        <p:spPr>
          <a:xfrm>
            <a:off x="10403457" y="4796374"/>
            <a:ext cx="1429108" cy="12249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solidFill>
                  <a:schemeClr val="tx1"/>
                </a:solidFill>
              </a:rPr>
              <a:t>入所</a:t>
            </a:r>
          </a:p>
          <a:p>
            <a:pPr algn="ctr"/>
            <a:r>
              <a:rPr lang="ja-JP" altLang="en-US" sz="2800">
                <a:solidFill>
                  <a:schemeClr val="tx1"/>
                </a:solidFill>
              </a:rPr>
              <a:t>＋</a:t>
            </a:r>
            <a:r>
              <a:rPr lang="ja-JP" altLang="en-US" sz="2800">
                <a:solidFill>
                  <a:srgbClr val="FF0000"/>
                </a:solidFill>
                <a:highlight>
                  <a:srgbClr val="FFFF00"/>
                </a:highlight>
              </a:rPr>
              <a:t>訓練</a:t>
            </a:r>
            <a:endParaRPr kumimoji="1" lang="ja-JP" altLang="en-US" sz="28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9A61857D-FFA3-2B42-815B-885AF9A4FBA0}"/>
              </a:ext>
            </a:extLst>
          </p:cNvPr>
          <p:cNvSpPr/>
          <p:nvPr/>
        </p:nvSpPr>
        <p:spPr>
          <a:xfrm>
            <a:off x="8140459" y="517585"/>
            <a:ext cx="3833004" cy="58832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F6D99ED-CC44-F04B-9167-F0D7675DF4CA}"/>
              </a:ext>
            </a:extLst>
          </p:cNvPr>
          <p:cNvSpPr txBox="1"/>
          <p:nvPr/>
        </p:nvSpPr>
        <p:spPr>
          <a:xfrm>
            <a:off x="8563151" y="88149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/>
              <a:t>分科会１２０分</a:t>
            </a:r>
            <a:endParaRPr kumimoji="1" lang="ja-JP" altLang="en-US" sz="3200"/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580ADC6B-B0BC-E839-5E0F-4CD2B6B52F53}"/>
              </a:ext>
            </a:extLst>
          </p:cNvPr>
          <p:cNvSpPr/>
          <p:nvPr/>
        </p:nvSpPr>
        <p:spPr>
          <a:xfrm>
            <a:off x="1221669" y="2812166"/>
            <a:ext cx="857296" cy="684614"/>
          </a:xfrm>
          <a:prstGeom prst="roundRect">
            <a:avLst>
              <a:gd name="adj" fmla="val 2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r>
              <a:rPr kumimoji="1" lang="ja-JP" altLang="en-US"/>
              <a:t>月初旬</a:t>
            </a: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B412FE1D-A260-AE4F-66CC-532ED6721F3A}"/>
              </a:ext>
            </a:extLst>
          </p:cNvPr>
          <p:cNvSpPr/>
          <p:nvPr/>
        </p:nvSpPr>
        <p:spPr>
          <a:xfrm>
            <a:off x="3703201" y="2812166"/>
            <a:ext cx="857296" cy="684614"/>
          </a:xfrm>
          <a:prstGeom prst="roundRect">
            <a:avLst>
              <a:gd name="adj" fmla="val 2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８</a:t>
            </a:r>
            <a:r>
              <a:rPr kumimoji="1" lang="ja-JP" altLang="en-US"/>
              <a:t>月下旬</a:t>
            </a: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40EEC472-02FC-713B-6A0B-5800B9BFBDD5}"/>
              </a:ext>
            </a:extLst>
          </p:cNvPr>
          <p:cNvSpPr/>
          <p:nvPr/>
        </p:nvSpPr>
        <p:spPr>
          <a:xfrm>
            <a:off x="6220676" y="2812166"/>
            <a:ext cx="857296" cy="684614"/>
          </a:xfrm>
          <a:prstGeom prst="roundRect">
            <a:avLst>
              <a:gd name="adj" fmla="val 2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９</a:t>
            </a:r>
            <a:r>
              <a:rPr kumimoji="1" lang="ja-JP" altLang="en-US"/>
              <a:t>月初旬</a:t>
            </a:r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F764515C-4A98-B235-4F58-3ECE09863907}"/>
              </a:ext>
            </a:extLst>
          </p:cNvPr>
          <p:cNvSpPr/>
          <p:nvPr/>
        </p:nvSpPr>
        <p:spPr>
          <a:xfrm>
            <a:off x="9833910" y="1521177"/>
            <a:ext cx="857296" cy="684614"/>
          </a:xfrm>
          <a:prstGeom prst="roundRect">
            <a:avLst>
              <a:gd name="adj" fmla="val 2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９月</a:t>
            </a:r>
            <a:r>
              <a:rPr lang="en-US" altLang="ja-JP" dirty="0"/>
              <a:t>27</a:t>
            </a:r>
            <a:r>
              <a:rPr lang="ja-JP" altLang="en-US"/>
              <a:t>日</a:t>
            </a:r>
          </a:p>
        </p:txBody>
      </p:sp>
      <p:sp>
        <p:nvSpPr>
          <p:cNvPr id="22" name="角丸四角形 21">
            <a:extLst>
              <a:ext uri="{FF2B5EF4-FFF2-40B4-BE49-F238E27FC236}">
                <a16:creationId xmlns:a16="http://schemas.microsoft.com/office/drawing/2014/main" id="{E3D3358F-A4B3-1849-CE68-481F69266CD3}"/>
              </a:ext>
            </a:extLst>
          </p:cNvPr>
          <p:cNvSpPr/>
          <p:nvPr/>
        </p:nvSpPr>
        <p:spPr>
          <a:xfrm>
            <a:off x="9800638" y="3085148"/>
            <a:ext cx="857296" cy="684614"/>
          </a:xfrm>
          <a:prstGeom prst="roundRect">
            <a:avLst>
              <a:gd name="adj" fmla="val 2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10</a:t>
            </a:r>
            <a:r>
              <a:rPr kumimoji="1" lang="ja-JP" altLang="en-US"/>
              <a:t>月</a:t>
            </a:r>
            <a:r>
              <a:rPr kumimoji="1" lang="en-US" altLang="ja-JP" dirty="0"/>
              <a:t>3</a:t>
            </a:r>
            <a:r>
              <a:rPr kumimoji="1" lang="ja-JP" altLang="en-US"/>
              <a:t>日</a:t>
            </a:r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750EC33A-7625-C468-0D7B-9DA295955019}"/>
              </a:ext>
            </a:extLst>
          </p:cNvPr>
          <p:cNvSpPr/>
          <p:nvPr/>
        </p:nvSpPr>
        <p:spPr>
          <a:xfrm>
            <a:off x="9794865" y="4649119"/>
            <a:ext cx="857296" cy="684614"/>
          </a:xfrm>
          <a:prstGeom prst="roundRect">
            <a:avLst>
              <a:gd name="adj" fmla="val 2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10</a:t>
            </a:r>
            <a:r>
              <a:rPr kumimoji="1" lang="ja-JP" altLang="en-US"/>
              <a:t>月</a:t>
            </a:r>
            <a:r>
              <a:rPr kumimoji="1" lang="en-US" altLang="ja-JP" dirty="0"/>
              <a:t>26</a:t>
            </a:r>
            <a:r>
              <a:rPr kumimoji="1" lang="ja-JP" altLang="en-US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50730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B90AC9-0513-A641-B0DB-2514F0A4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44" y="935214"/>
            <a:ext cx="8103956" cy="1325563"/>
          </a:xfrm>
        </p:spPr>
        <p:txBody>
          <a:bodyPr/>
          <a:lstStyle/>
          <a:p>
            <a:r>
              <a:rPr lang="ja-JP" altLang="en-US"/>
              <a:t>山口泰信</a:t>
            </a:r>
            <a:r>
              <a:rPr kumimoji="1" lang="ja-JP" altLang="en-US"/>
              <a:t>は思う　日々の活動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6D9412-0255-A546-8D48-094372AE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848" y="2780006"/>
            <a:ext cx="11061192" cy="3776605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7200" b="1">
                <a:solidFill>
                  <a:srgbClr val="FF0000"/>
                </a:solidFill>
              </a:rPr>
              <a:t>３</a:t>
            </a:r>
            <a:r>
              <a:rPr lang="en-US" altLang="ja-JP" sz="7200" b="1" dirty="0">
                <a:solidFill>
                  <a:srgbClr val="FF0000"/>
                </a:solidFill>
              </a:rPr>
              <a:t>SK</a:t>
            </a:r>
            <a:r>
              <a:rPr lang="ja-JP" altLang="en-US" sz="5400" b="1"/>
              <a:t> （改善活動）が重要</a:t>
            </a:r>
            <a:endParaRPr lang="en-US" altLang="ja-JP" sz="5400" b="1" dirty="0"/>
          </a:p>
          <a:p>
            <a:pPr marL="0" indent="0" algn="ctr">
              <a:buNone/>
            </a:pPr>
            <a:endParaRPr lang="en-US" altLang="ja-JP" sz="2400" b="1" dirty="0"/>
          </a:p>
          <a:p>
            <a:pPr marL="0" indent="0" algn="ctr">
              <a:buNone/>
            </a:pPr>
            <a:r>
              <a:rPr lang="en-US" altLang="ja-JP" sz="5400" b="1" dirty="0">
                <a:solidFill>
                  <a:srgbClr val="FF0000"/>
                </a:solidFill>
              </a:rPr>
              <a:t>S</a:t>
            </a:r>
            <a:r>
              <a:rPr lang="ja-JP" altLang="en-US" sz="5400" b="1"/>
              <a:t>：整理　</a:t>
            </a:r>
            <a:r>
              <a:rPr lang="en-US" altLang="ja-JP" sz="5400" b="1" dirty="0">
                <a:solidFill>
                  <a:srgbClr val="FF0000"/>
                </a:solidFill>
              </a:rPr>
              <a:t>S</a:t>
            </a:r>
            <a:r>
              <a:rPr lang="ja-JP" altLang="en-US" sz="5400" b="1"/>
              <a:t>：整頓　</a:t>
            </a:r>
            <a:r>
              <a:rPr lang="en-US" altLang="ja-JP" sz="5400" b="1" dirty="0">
                <a:solidFill>
                  <a:srgbClr val="FF0000"/>
                </a:solidFill>
              </a:rPr>
              <a:t>S</a:t>
            </a:r>
            <a:r>
              <a:rPr lang="ja-JP" altLang="en-US" sz="5400" b="1"/>
              <a:t>：清掃</a:t>
            </a:r>
            <a:endParaRPr lang="en-US" altLang="ja-JP" sz="5400" b="1" dirty="0"/>
          </a:p>
          <a:p>
            <a:pPr marL="0" indent="0" algn="ctr">
              <a:buNone/>
            </a:pPr>
            <a:r>
              <a:rPr lang="en-US" altLang="ja-JP" sz="5400" b="1" dirty="0">
                <a:solidFill>
                  <a:srgbClr val="FF0000"/>
                </a:solidFill>
              </a:rPr>
              <a:t>K</a:t>
            </a:r>
            <a:r>
              <a:rPr lang="ja-JP" altLang="en-US" sz="5400" b="1"/>
              <a:t>：危機管理</a:t>
            </a:r>
            <a:endParaRPr lang="en-US" altLang="ja-JP" sz="5400" b="1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3614A68-667D-1640-BE70-0590596E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F993-8DFA-FB4E-ACFB-B408644D4B87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F1C1F1-58DD-9349-8EF8-5208FE541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610" y="215725"/>
            <a:ext cx="2764542" cy="276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75DAE5-FC6A-7249-B242-6A44FD1B1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459" y="564424"/>
            <a:ext cx="5477442" cy="6005195"/>
          </a:xfrm>
        </p:spPr>
        <p:txBody>
          <a:bodyPr anchor="t">
            <a:normAutofit/>
          </a:bodyPr>
          <a:lstStyle/>
          <a:p>
            <a:pPr algn="ctr"/>
            <a:r>
              <a:rPr kumimoji="1" lang="ja-JP" altLang="en-US" sz="3600">
                <a:solidFill>
                  <a:schemeClr val="accent1">
                    <a:lumMod val="75000"/>
                  </a:schemeClr>
                </a:solidFill>
              </a:rPr>
              <a:t>ありがとうございました</a:t>
            </a:r>
            <a:endParaRPr kumimoji="1" lang="ja-JP" altLang="en-US" sz="480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B407A42-51CF-634E-B397-DB1F88B5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7" y="0"/>
            <a:ext cx="5412876" cy="6858000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5B113FA9-9728-E84A-BE1C-97EF86B9FAC8}"/>
              </a:ext>
            </a:extLst>
          </p:cNvPr>
          <p:cNvSpPr txBox="1">
            <a:spLocks/>
          </p:cNvSpPr>
          <p:nvPr/>
        </p:nvSpPr>
        <p:spPr>
          <a:xfrm>
            <a:off x="6111459" y="852805"/>
            <a:ext cx="5477442" cy="6005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ja-JP" sz="28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US" altLang="ja-JP" sz="4000" dirty="0"/>
            </a:br>
            <a:r>
              <a:rPr lang="ja-JP" altLang="en-US" sz="4000"/>
              <a:t>好評発売中！</a:t>
            </a:r>
            <a:br>
              <a:rPr lang="en-US" altLang="ja-JP" sz="4000" dirty="0"/>
            </a:br>
            <a:br>
              <a:rPr lang="en-US" altLang="ja-JP" sz="4000" dirty="0"/>
            </a:br>
            <a:r>
              <a:rPr lang="ja-JP" altLang="en-US" sz="2800" b="1">
                <a:solidFill>
                  <a:srgbClr val="FF0000"/>
                </a:solidFill>
              </a:rPr>
              <a:t>スタッフ</a:t>
            </a:r>
            <a:r>
              <a:rPr lang="en-US" altLang="ja-JP" sz="2800" b="1" dirty="0">
                <a:solidFill>
                  <a:srgbClr val="FF0000"/>
                </a:solidFill>
              </a:rPr>
              <a:t>30</a:t>
            </a:r>
            <a:r>
              <a:rPr lang="ja-JP" altLang="en-US" sz="2800" b="1">
                <a:solidFill>
                  <a:srgbClr val="FF0000"/>
                </a:solidFill>
              </a:rPr>
              <a:t>名以下の介護事業の</a:t>
            </a:r>
            <a:br>
              <a:rPr lang="en-US" altLang="ja-JP" sz="2800" b="1" dirty="0">
                <a:solidFill>
                  <a:srgbClr val="FF0000"/>
                </a:solidFill>
              </a:rPr>
            </a:br>
            <a:br>
              <a:rPr lang="en-US" altLang="ja-JP" sz="2800" b="1" dirty="0">
                <a:solidFill>
                  <a:srgbClr val="FF0000"/>
                </a:solidFill>
              </a:rPr>
            </a:br>
            <a:r>
              <a:rPr lang="ja-JP" altLang="en-US" sz="4000" b="1">
                <a:solidFill>
                  <a:srgbClr val="FF0000"/>
                </a:solidFill>
              </a:rPr>
              <a:t>「防災</a:t>
            </a:r>
            <a:r>
              <a:rPr lang="en-US" altLang="ja-JP" sz="4000" b="1" dirty="0">
                <a:solidFill>
                  <a:srgbClr val="FF0000"/>
                </a:solidFill>
              </a:rPr>
              <a:t>BCP</a:t>
            </a:r>
            <a:r>
              <a:rPr lang="ja-JP" altLang="en-US" sz="4000" b="1">
                <a:solidFill>
                  <a:srgbClr val="FF0000"/>
                </a:solidFill>
              </a:rPr>
              <a:t>」</a:t>
            </a:r>
            <a:br>
              <a:rPr lang="en-US" altLang="ja-JP" sz="4000" b="1" dirty="0">
                <a:solidFill>
                  <a:srgbClr val="FF0000"/>
                </a:solidFill>
              </a:rPr>
            </a:br>
            <a:r>
              <a:rPr lang="ja-JP" altLang="en-US" sz="2800" b="1">
                <a:solidFill>
                  <a:schemeClr val="accent6">
                    <a:lumMod val="50000"/>
                  </a:schemeClr>
                </a:solidFill>
              </a:rPr>
              <a:t>三省堂書店</a:t>
            </a:r>
            <a:br>
              <a:rPr lang="en-US" altLang="ja-JP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ja-JP" altLang="en-US" sz="2800" b="1">
                <a:solidFill>
                  <a:schemeClr val="accent6">
                    <a:lumMod val="50000"/>
                  </a:schemeClr>
                </a:solidFill>
              </a:rPr>
              <a:t>楽天ブック</a:t>
            </a:r>
            <a:r>
              <a:rPr lang="en-US" altLang="ja-JP" sz="2800" b="1" dirty="0">
                <a:solidFill>
                  <a:schemeClr val="accent6">
                    <a:lumMod val="50000"/>
                  </a:schemeClr>
                </a:solidFill>
              </a:rPr>
              <a:t>amazon</a:t>
            </a:r>
            <a:r>
              <a:rPr lang="ja-JP" altLang="en-US" sz="2800" b="1">
                <a:solidFill>
                  <a:schemeClr val="accent6">
                    <a:lumMod val="50000"/>
                  </a:schemeClr>
                </a:solidFill>
              </a:rPr>
              <a:t>で</a:t>
            </a:r>
            <a:endParaRPr lang="en-US" altLang="ja-JP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ja-JP" altLang="en-US" sz="2800"/>
              <a:t>購入可能</a:t>
            </a:r>
            <a:br>
              <a:rPr lang="en-US" altLang="ja-JP" sz="4000" dirty="0"/>
            </a:br>
            <a:br>
              <a:rPr lang="en-US" altLang="ja-JP" sz="4000" dirty="0"/>
            </a:br>
            <a:r>
              <a:rPr lang="ja-JP" altLang="en-US" sz="2800"/>
              <a:t>株式会社</a:t>
            </a:r>
            <a:r>
              <a:rPr lang="en-US" altLang="ja-JP" sz="2800" dirty="0"/>
              <a:t>BCPJAPAN</a:t>
            </a:r>
            <a:br>
              <a:rPr lang="en-US" altLang="ja-JP" sz="2800" dirty="0"/>
            </a:br>
            <a:r>
              <a:rPr lang="en-US" altLang="ja-JP" sz="2800" dirty="0"/>
              <a:t> </a:t>
            </a:r>
            <a:r>
              <a:rPr lang="ja-JP" altLang="en-US" sz="2800"/>
              <a:t>代表取締役山口泰信</a:t>
            </a:r>
            <a:endParaRPr lang="ja-JP" altLang="en-US" sz="400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76CF8AF-7171-C14C-B7D6-BC4116DE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2251-0E89-0045-A243-E26D7476900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6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EEDEBD-DB36-734C-B3DD-3B370E71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15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kumimoji="1" lang="ja-JP" altLang="en-US" sz="3200"/>
              <a:t>３回の３</a:t>
            </a:r>
            <a:r>
              <a:rPr kumimoji="1" lang="en-US" altLang="ja-JP" sz="3200" dirty="0"/>
              <a:t> STEP</a:t>
            </a:r>
            <a:r>
              <a:rPr kumimoji="1" lang="ja-JP" altLang="en-US" sz="3200"/>
              <a:t>方式で</a:t>
            </a:r>
            <a:br>
              <a:rPr kumimoji="1" lang="en-US" altLang="ja-JP" sz="3200" dirty="0"/>
            </a:br>
            <a:r>
              <a:rPr kumimoji="1" lang="ja-JP" altLang="en-US" sz="3200"/>
              <a:t>フォーマットに記入します。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C43BD8-744B-EB4B-8520-A969351C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828"/>
            <a:ext cx="10515600" cy="5152763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Step1  </a:t>
            </a:r>
            <a:r>
              <a:rPr kumimoji="1" lang="ja-JP" altLang="en-US" sz="2400"/>
              <a:t>自然災害に関する</a:t>
            </a:r>
            <a:r>
              <a:rPr kumimoji="1" lang="en-US" altLang="ja-JP" sz="2400" dirty="0"/>
              <a:t>BCP</a:t>
            </a:r>
            <a:r>
              <a:rPr kumimoji="1" lang="ja-JP" altLang="en-US" sz="2400"/>
              <a:t>策定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/>
              <a:t>　　・</a:t>
            </a:r>
            <a:r>
              <a:rPr kumimoji="1" lang="en-US" altLang="ja-JP" sz="2400" dirty="0"/>
              <a:t>Word</a:t>
            </a:r>
            <a:r>
              <a:rPr kumimoji="1" lang="ja-JP" altLang="en-US" sz="2400"/>
              <a:t>フォーマット自然災害編（厚労省）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/>
              <a:t>　　・</a:t>
            </a:r>
            <a:r>
              <a:rPr kumimoji="1" lang="en-US" altLang="ja-JP" sz="2400" dirty="0"/>
              <a:t>Word</a:t>
            </a:r>
            <a:r>
              <a:rPr kumimoji="1" lang="ja-JP" altLang="en-US" sz="2400"/>
              <a:t>フォーマット事業継続力強化計画（経産省）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sz="2400"/>
              <a:t>　　・経産省の</a:t>
            </a:r>
            <a:r>
              <a:rPr lang="en-US" altLang="ja-JP" sz="2400" dirty="0" err="1"/>
              <a:t>gB</a:t>
            </a:r>
            <a:r>
              <a:rPr kumimoji="1" lang="en-US" altLang="ja-JP" sz="2400" dirty="0" err="1"/>
              <a:t>iz</a:t>
            </a:r>
            <a:r>
              <a:rPr kumimoji="1" lang="ja-JP" altLang="en-US" sz="2400"/>
              <a:t>登録方法（その他のリンク）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Step2  </a:t>
            </a:r>
            <a:r>
              <a:rPr kumimoji="1" lang="ja-JP" altLang="en-US" sz="2400"/>
              <a:t>新型コロナ対策</a:t>
            </a:r>
            <a:r>
              <a:rPr kumimoji="1" lang="en-US" altLang="ja-JP" sz="2400" dirty="0"/>
              <a:t>BCP</a:t>
            </a:r>
            <a:r>
              <a:rPr kumimoji="1" lang="ja-JP" altLang="en-US" sz="2400"/>
              <a:t>策定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/>
              <a:t>　　・</a:t>
            </a:r>
            <a:r>
              <a:rPr lang="en-US" altLang="ja-JP" sz="2400" dirty="0"/>
              <a:t>Excel</a:t>
            </a:r>
            <a:r>
              <a:rPr lang="ja-JP" altLang="en-US" sz="2400"/>
              <a:t>フォーマット新型コロナ編（厚労省）色々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Step3  </a:t>
            </a:r>
            <a:r>
              <a:rPr lang="ja-JP" altLang="en-US" sz="2400"/>
              <a:t>分科会（訪問</a:t>
            </a:r>
            <a:r>
              <a:rPr lang="en-US" altLang="ja-JP" sz="2400" dirty="0"/>
              <a:t>zoom</a:t>
            </a:r>
            <a:r>
              <a:rPr lang="ja-JP" altLang="en-US" sz="2400"/>
              <a:t>１回・通所リアル１回・入所リアル１回・）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/>
              <a:t>　　（それぞれの特徴に合わせて作成＋質疑応答）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/>
              <a:t>　　　＋入所の時に「防災訓練」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46051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1E1F6D-B838-9F43-B543-BBF7355F5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37" y="227103"/>
            <a:ext cx="7850036" cy="911494"/>
          </a:xfrm>
          <a:solidFill>
            <a:srgbClr val="002060"/>
          </a:solidFill>
          <a:ln>
            <a:solidFill>
              <a:srgbClr val="0432FF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ja-JP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10</a:t>
            </a:r>
            <a:r>
              <a:rPr kumimoji="1" lang="ja-JP" altLang="en-US" sz="36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月下旬の完成</a:t>
            </a:r>
            <a:r>
              <a:rPr kumimoji="1" lang="en-US" altLang="ja-JP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11</a:t>
            </a:r>
            <a:r>
              <a:rPr kumimoji="1" lang="ja-JP" altLang="en-US" sz="36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月</a:t>
            </a:r>
            <a:r>
              <a:rPr kumimoji="1" lang="en-US" altLang="ja-JP" sz="3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14</a:t>
            </a:r>
            <a:r>
              <a:rPr kumimoji="1" lang="ja-JP" altLang="en-US" sz="36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日までに提出</a:t>
            </a:r>
          </a:p>
        </p:txBody>
      </p:sp>
      <p:sp>
        <p:nvSpPr>
          <p:cNvPr id="6" name="右矢印 5">
            <a:extLst>
              <a:ext uri="{FF2B5EF4-FFF2-40B4-BE49-F238E27FC236}">
                <a16:creationId xmlns:a16="http://schemas.microsoft.com/office/drawing/2014/main" id="{237CB4E0-4774-6741-B13A-2C6BF4AF4CDA}"/>
              </a:ext>
            </a:extLst>
          </p:cNvPr>
          <p:cNvSpPr/>
          <p:nvPr/>
        </p:nvSpPr>
        <p:spPr>
          <a:xfrm>
            <a:off x="1052422" y="1414642"/>
            <a:ext cx="2053087" cy="182888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>
                <a:solidFill>
                  <a:schemeClr val="tx1"/>
                </a:solidFill>
              </a:rPr>
              <a:t>事前セミナー無料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>
                <a:solidFill>
                  <a:schemeClr val="tx1"/>
                </a:solidFill>
              </a:rPr>
              <a:t>１２０分</a:t>
            </a: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5C81767B-8CA8-B041-B608-0BD7868C633A}"/>
              </a:ext>
            </a:extLst>
          </p:cNvPr>
          <p:cNvSpPr/>
          <p:nvPr/>
        </p:nvSpPr>
        <p:spPr>
          <a:xfrm>
            <a:off x="1052423" y="3519577"/>
            <a:ext cx="2053086" cy="27086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ハザードマップの調ベ方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安否確認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BCP</a:t>
            </a:r>
            <a:r>
              <a:rPr lang="ja-JP" altLang="en-US">
                <a:solidFill>
                  <a:schemeClr val="tx1"/>
                </a:solidFill>
              </a:rPr>
              <a:t>タイミング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重要業務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重要事業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対応体制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8" name="右矢印 7">
            <a:extLst>
              <a:ext uri="{FF2B5EF4-FFF2-40B4-BE49-F238E27FC236}">
                <a16:creationId xmlns:a16="http://schemas.microsoft.com/office/drawing/2014/main" id="{5907D542-1C4A-4143-A674-563B35A895DA}"/>
              </a:ext>
            </a:extLst>
          </p:cNvPr>
          <p:cNvSpPr/>
          <p:nvPr/>
        </p:nvSpPr>
        <p:spPr>
          <a:xfrm>
            <a:off x="3533954" y="1414642"/>
            <a:ext cx="2053087" cy="182888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>
                <a:solidFill>
                  <a:schemeClr val="tx1"/>
                </a:solidFill>
              </a:rPr>
              <a:t>STEP</a:t>
            </a:r>
            <a:r>
              <a:rPr lang="ja-JP" altLang="en-US" sz="2000">
                <a:solidFill>
                  <a:schemeClr val="tx1"/>
                </a:solidFill>
              </a:rPr>
              <a:t>１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>
                <a:solidFill>
                  <a:schemeClr val="tx1"/>
                </a:solidFill>
              </a:rPr>
              <a:t>１２０分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A9A05570-3E61-E24A-B52D-E2377163D7F3}"/>
              </a:ext>
            </a:extLst>
          </p:cNvPr>
          <p:cNvSpPr/>
          <p:nvPr/>
        </p:nvSpPr>
        <p:spPr>
          <a:xfrm>
            <a:off x="3533955" y="3519577"/>
            <a:ext cx="2053086" cy="27086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記入方法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事前災害の脅威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対応策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事業継続戦略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事業継続力強化計画の書き方</a:t>
            </a:r>
          </a:p>
        </p:txBody>
      </p:sp>
      <p:sp>
        <p:nvSpPr>
          <p:cNvPr id="10" name="右矢印 9">
            <a:extLst>
              <a:ext uri="{FF2B5EF4-FFF2-40B4-BE49-F238E27FC236}">
                <a16:creationId xmlns:a16="http://schemas.microsoft.com/office/drawing/2014/main" id="{BF14D09F-32FB-A247-8AC7-7B0ACEA0DC50}"/>
              </a:ext>
            </a:extLst>
          </p:cNvPr>
          <p:cNvSpPr/>
          <p:nvPr/>
        </p:nvSpPr>
        <p:spPr>
          <a:xfrm>
            <a:off x="6015485" y="1414642"/>
            <a:ext cx="2053087" cy="1828889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STEP</a:t>
            </a:r>
            <a:r>
              <a:rPr lang="ja-JP" altLang="en-US" sz="2000">
                <a:solidFill>
                  <a:schemeClr val="tx1"/>
                </a:solidFill>
              </a:rPr>
              <a:t>２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>
                <a:solidFill>
                  <a:schemeClr val="tx1"/>
                </a:solidFill>
              </a:rPr>
              <a:t>１２０分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2EA445F5-0E66-9042-92A5-0B25ABF6F757}"/>
              </a:ext>
            </a:extLst>
          </p:cNvPr>
          <p:cNvSpPr/>
          <p:nvPr/>
        </p:nvSpPr>
        <p:spPr>
          <a:xfrm>
            <a:off x="6015486" y="3519577"/>
            <a:ext cx="2053086" cy="27086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コロナ対策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インフルエンザ対策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ノロウィルス対策</a:t>
            </a:r>
            <a:endParaRPr lang="en-US" altLang="ja-JP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chemeClr val="tx1"/>
                </a:solidFill>
              </a:rPr>
              <a:t>衛生関連備蓄品</a:t>
            </a:r>
          </a:p>
        </p:txBody>
      </p:sp>
      <p:sp>
        <p:nvSpPr>
          <p:cNvPr id="12" name="右矢印 11">
            <a:extLst>
              <a:ext uri="{FF2B5EF4-FFF2-40B4-BE49-F238E27FC236}">
                <a16:creationId xmlns:a16="http://schemas.microsoft.com/office/drawing/2014/main" id="{0FF0167F-9497-0245-BCCE-6857093EEB5F}"/>
              </a:ext>
            </a:extLst>
          </p:cNvPr>
          <p:cNvSpPr/>
          <p:nvPr/>
        </p:nvSpPr>
        <p:spPr>
          <a:xfrm>
            <a:off x="8209471" y="1794159"/>
            <a:ext cx="2053087" cy="1018007"/>
          </a:xfrm>
          <a:prstGeom prst="rightArrow">
            <a:avLst>
              <a:gd name="adj1" fmla="val 50000"/>
              <a:gd name="adj2" fmla="val 9236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STEP</a:t>
            </a:r>
            <a:r>
              <a:rPr lang="ja-JP" altLang="en-US" sz="2000">
                <a:solidFill>
                  <a:schemeClr val="tx1"/>
                </a:solidFill>
              </a:rPr>
              <a:t>３</a:t>
            </a:r>
            <a:r>
              <a:rPr lang="en-US" altLang="ja-JP" sz="2000" dirty="0">
                <a:solidFill>
                  <a:schemeClr val="tx1"/>
                </a:solidFill>
              </a:rPr>
              <a:t>-1</a:t>
            </a:r>
            <a:endParaRPr kumimoji="1" lang="ja-JP" altLang="en-US" sz="2000">
              <a:solidFill>
                <a:schemeClr val="tx1"/>
              </a:solidFill>
            </a:endParaRP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91C883B5-58B5-BA41-BD27-A87D8BF5E9A1}"/>
              </a:ext>
            </a:extLst>
          </p:cNvPr>
          <p:cNvSpPr/>
          <p:nvPr/>
        </p:nvSpPr>
        <p:spPr>
          <a:xfrm>
            <a:off x="10403457" y="1690688"/>
            <a:ext cx="1429108" cy="12249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solidFill>
                  <a:schemeClr val="tx1"/>
                </a:solidFill>
              </a:rPr>
              <a:t>訪問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49123ED9-A9BE-424E-8FAF-DCD7D01DDEB5}"/>
              </a:ext>
            </a:extLst>
          </p:cNvPr>
          <p:cNvSpPr/>
          <p:nvPr/>
        </p:nvSpPr>
        <p:spPr>
          <a:xfrm>
            <a:off x="8209471" y="3347002"/>
            <a:ext cx="2053087" cy="1018007"/>
          </a:xfrm>
          <a:prstGeom prst="rightArrow">
            <a:avLst>
              <a:gd name="adj1" fmla="val 50000"/>
              <a:gd name="adj2" fmla="val 9236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STEP</a:t>
            </a:r>
            <a:r>
              <a:rPr lang="ja-JP" altLang="en-US" sz="2000">
                <a:solidFill>
                  <a:schemeClr val="tx1"/>
                </a:solidFill>
              </a:rPr>
              <a:t>３</a:t>
            </a:r>
            <a:r>
              <a:rPr lang="en-US" altLang="ja-JP" sz="2000" dirty="0">
                <a:solidFill>
                  <a:schemeClr val="tx1"/>
                </a:solidFill>
              </a:rPr>
              <a:t>-2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CD034BE9-B7C1-9C4D-84E2-E37E776D9C15}"/>
              </a:ext>
            </a:extLst>
          </p:cNvPr>
          <p:cNvSpPr/>
          <p:nvPr/>
        </p:nvSpPr>
        <p:spPr>
          <a:xfrm>
            <a:off x="10403457" y="3243531"/>
            <a:ext cx="1429108" cy="12249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solidFill>
                  <a:schemeClr val="tx1"/>
                </a:solidFill>
              </a:rPr>
              <a:t>通所</a:t>
            </a:r>
          </a:p>
        </p:txBody>
      </p:sp>
      <p:sp>
        <p:nvSpPr>
          <p:cNvPr id="16" name="右矢印 15">
            <a:extLst>
              <a:ext uri="{FF2B5EF4-FFF2-40B4-BE49-F238E27FC236}">
                <a16:creationId xmlns:a16="http://schemas.microsoft.com/office/drawing/2014/main" id="{A0F642EC-59B3-F44D-92D0-6B15262B25F1}"/>
              </a:ext>
            </a:extLst>
          </p:cNvPr>
          <p:cNvSpPr/>
          <p:nvPr/>
        </p:nvSpPr>
        <p:spPr>
          <a:xfrm>
            <a:off x="8209471" y="4899845"/>
            <a:ext cx="2053087" cy="1018007"/>
          </a:xfrm>
          <a:prstGeom prst="rightArrow">
            <a:avLst>
              <a:gd name="adj1" fmla="val 50000"/>
              <a:gd name="adj2" fmla="val 9236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STEP</a:t>
            </a:r>
            <a:r>
              <a:rPr lang="ja-JP" altLang="en-US" sz="2000">
                <a:solidFill>
                  <a:schemeClr val="tx1"/>
                </a:solidFill>
              </a:rPr>
              <a:t>３</a:t>
            </a:r>
            <a:r>
              <a:rPr lang="en-US" altLang="ja-JP" sz="2000" dirty="0">
                <a:solidFill>
                  <a:schemeClr val="tx1"/>
                </a:solidFill>
              </a:rPr>
              <a:t>-4</a:t>
            </a:r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17E3FCAC-6AC8-4741-9840-7E9939EF5522}"/>
              </a:ext>
            </a:extLst>
          </p:cNvPr>
          <p:cNvSpPr/>
          <p:nvPr/>
        </p:nvSpPr>
        <p:spPr>
          <a:xfrm>
            <a:off x="10403457" y="4796374"/>
            <a:ext cx="1429108" cy="12249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>
                <a:solidFill>
                  <a:schemeClr val="tx1"/>
                </a:solidFill>
              </a:rPr>
              <a:t>入所</a:t>
            </a:r>
          </a:p>
          <a:p>
            <a:pPr algn="ctr"/>
            <a:r>
              <a:rPr lang="ja-JP" altLang="en-US" sz="2800">
                <a:solidFill>
                  <a:schemeClr val="tx1"/>
                </a:solidFill>
              </a:rPr>
              <a:t>＋</a:t>
            </a:r>
            <a:r>
              <a:rPr lang="ja-JP" altLang="en-US" sz="2800">
                <a:solidFill>
                  <a:srgbClr val="FF0000"/>
                </a:solidFill>
                <a:highlight>
                  <a:srgbClr val="FFFF00"/>
                </a:highlight>
              </a:rPr>
              <a:t>訓練</a:t>
            </a:r>
            <a:endParaRPr kumimoji="1" lang="ja-JP" altLang="en-US" sz="280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9A61857D-FFA3-2B42-815B-885AF9A4FBA0}"/>
              </a:ext>
            </a:extLst>
          </p:cNvPr>
          <p:cNvSpPr/>
          <p:nvPr/>
        </p:nvSpPr>
        <p:spPr>
          <a:xfrm>
            <a:off x="8140459" y="517585"/>
            <a:ext cx="3833004" cy="58832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F6D99ED-CC44-F04B-9167-F0D7675DF4CA}"/>
              </a:ext>
            </a:extLst>
          </p:cNvPr>
          <p:cNvSpPr txBox="1"/>
          <p:nvPr/>
        </p:nvSpPr>
        <p:spPr>
          <a:xfrm>
            <a:off x="8563151" y="88149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/>
              <a:t>分科会１２０分</a:t>
            </a:r>
            <a:endParaRPr kumimoji="1" lang="ja-JP" altLang="en-US" sz="3200"/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580ADC6B-B0BC-E839-5E0F-4CD2B6B52F53}"/>
              </a:ext>
            </a:extLst>
          </p:cNvPr>
          <p:cNvSpPr/>
          <p:nvPr/>
        </p:nvSpPr>
        <p:spPr>
          <a:xfrm>
            <a:off x="1221669" y="2812166"/>
            <a:ext cx="857296" cy="684614"/>
          </a:xfrm>
          <a:prstGeom prst="roundRect">
            <a:avLst>
              <a:gd name="adj" fmla="val 2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r>
              <a:rPr kumimoji="1" lang="ja-JP" altLang="en-US"/>
              <a:t>月初旬</a:t>
            </a: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B412FE1D-A260-AE4F-66CC-532ED6721F3A}"/>
              </a:ext>
            </a:extLst>
          </p:cNvPr>
          <p:cNvSpPr/>
          <p:nvPr/>
        </p:nvSpPr>
        <p:spPr>
          <a:xfrm>
            <a:off x="3703201" y="2812166"/>
            <a:ext cx="857296" cy="684614"/>
          </a:xfrm>
          <a:prstGeom prst="roundRect">
            <a:avLst>
              <a:gd name="adj" fmla="val 2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８</a:t>
            </a:r>
            <a:r>
              <a:rPr kumimoji="1" lang="ja-JP" altLang="en-US"/>
              <a:t>月下旬</a:t>
            </a: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40EEC472-02FC-713B-6A0B-5800B9BFBDD5}"/>
              </a:ext>
            </a:extLst>
          </p:cNvPr>
          <p:cNvSpPr/>
          <p:nvPr/>
        </p:nvSpPr>
        <p:spPr>
          <a:xfrm>
            <a:off x="6220676" y="2812166"/>
            <a:ext cx="857296" cy="684614"/>
          </a:xfrm>
          <a:prstGeom prst="roundRect">
            <a:avLst>
              <a:gd name="adj" fmla="val 2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９</a:t>
            </a:r>
            <a:r>
              <a:rPr kumimoji="1" lang="ja-JP" altLang="en-US"/>
              <a:t>月初旬</a:t>
            </a:r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F764515C-4A98-B235-4F58-3ECE09863907}"/>
              </a:ext>
            </a:extLst>
          </p:cNvPr>
          <p:cNvSpPr/>
          <p:nvPr/>
        </p:nvSpPr>
        <p:spPr>
          <a:xfrm>
            <a:off x="9833910" y="1521177"/>
            <a:ext cx="857296" cy="684614"/>
          </a:xfrm>
          <a:prstGeom prst="roundRect">
            <a:avLst>
              <a:gd name="adj" fmla="val 2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９</a:t>
            </a:r>
            <a:r>
              <a:rPr kumimoji="1" lang="ja-JP" altLang="en-US"/>
              <a:t>月下旬</a:t>
            </a:r>
          </a:p>
        </p:txBody>
      </p:sp>
      <p:sp>
        <p:nvSpPr>
          <p:cNvPr id="22" name="角丸四角形 21">
            <a:extLst>
              <a:ext uri="{FF2B5EF4-FFF2-40B4-BE49-F238E27FC236}">
                <a16:creationId xmlns:a16="http://schemas.microsoft.com/office/drawing/2014/main" id="{E3D3358F-A4B3-1849-CE68-481F69266CD3}"/>
              </a:ext>
            </a:extLst>
          </p:cNvPr>
          <p:cNvSpPr/>
          <p:nvPr/>
        </p:nvSpPr>
        <p:spPr>
          <a:xfrm>
            <a:off x="9800638" y="3085148"/>
            <a:ext cx="857296" cy="684614"/>
          </a:xfrm>
          <a:prstGeom prst="roundRect">
            <a:avLst>
              <a:gd name="adj" fmla="val 2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10</a:t>
            </a:r>
            <a:r>
              <a:rPr kumimoji="1" lang="ja-JP" altLang="en-US"/>
              <a:t>月初旬</a:t>
            </a:r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750EC33A-7625-C468-0D7B-9DA295955019}"/>
              </a:ext>
            </a:extLst>
          </p:cNvPr>
          <p:cNvSpPr/>
          <p:nvPr/>
        </p:nvSpPr>
        <p:spPr>
          <a:xfrm>
            <a:off x="9794865" y="4649119"/>
            <a:ext cx="857296" cy="684614"/>
          </a:xfrm>
          <a:prstGeom prst="roundRect">
            <a:avLst>
              <a:gd name="adj" fmla="val 29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10</a:t>
            </a:r>
            <a:r>
              <a:rPr kumimoji="1" lang="ja-JP" altLang="en-US"/>
              <a:t>月下旬</a:t>
            </a:r>
          </a:p>
        </p:txBody>
      </p:sp>
    </p:spTree>
    <p:extLst>
      <p:ext uri="{BB962C8B-B14F-4D97-AF65-F5344CB8AC3E}">
        <p14:creationId xmlns:p14="http://schemas.microsoft.com/office/powerpoint/2010/main" val="57454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3CAE75A3-AB92-435D-EEC8-153AD8F45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77737"/>
              </p:ext>
            </p:extLst>
          </p:nvPr>
        </p:nvGraphicFramePr>
        <p:xfrm>
          <a:off x="798490" y="1219199"/>
          <a:ext cx="10548959" cy="482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659">
                  <a:extLst>
                    <a:ext uri="{9D8B030D-6E8A-4147-A177-3AD203B41FA5}">
                      <a16:colId xmlns:a16="http://schemas.microsoft.com/office/drawing/2014/main" val="378697358"/>
                    </a:ext>
                  </a:extLst>
                </a:gridCol>
                <a:gridCol w="650103">
                  <a:extLst>
                    <a:ext uri="{9D8B030D-6E8A-4147-A177-3AD203B41FA5}">
                      <a16:colId xmlns:a16="http://schemas.microsoft.com/office/drawing/2014/main" val="1578655448"/>
                    </a:ext>
                  </a:extLst>
                </a:gridCol>
                <a:gridCol w="650103">
                  <a:extLst>
                    <a:ext uri="{9D8B030D-6E8A-4147-A177-3AD203B41FA5}">
                      <a16:colId xmlns:a16="http://schemas.microsoft.com/office/drawing/2014/main" val="2747306191"/>
                    </a:ext>
                  </a:extLst>
                </a:gridCol>
                <a:gridCol w="2901207">
                  <a:extLst>
                    <a:ext uri="{9D8B030D-6E8A-4147-A177-3AD203B41FA5}">
                      <a16:colId xmlns:a16="http://schemas.microsoft.com/office/drawing/2014/main" val="1514927888"/>
                    </a:ext>
                  </a:extLst>
                </a:gridCol>
                <a:gridCol w="1668921">
                  <a:extLst>
                    <a:ext uri="{9D8B030D-6E8A-4147-A177-3AD203B41FA5}">
                      <a16:colId xmlns:a16="http://schemas.microsoft.com/office/drawing/2014/main" val="664402892"/>
                    </a:ext>
                  </a:extLst>
                </a:gridCol>
                <a:gridCol w="1348722">
                  <a:extLst>
                    <a:ext uri="{9D8B030D-6E8A-4147-A177-3AD203B41FA5}">
                      <a16:colId xmlns:a16="http://schemas.microsoft.com/office/drawing/2014/main" val="2162449423"/>
                    </a:ext>
                  </a:extLst>
                </a:gridCol>
                <a:gridCol w="2377244">
                  <a:extLst>
                    <a:ext uri="{9D8B030D-6E8A-4147-A177-3AD203B41FA5}">
                      <a16:colId xmlns:a16="http://schemas.microsoft.com/office/drawing/2014/main" val="2460640160"/>
                    </a:ext>
                  </a:extLst>
                </a:gridCol>
              </a:tblGrid>
              <a:tr h="60325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香川介護事業</a:t>
                      </a:r>
                      <a:r>
                        <a:rPr lang="en" sz="1800" u="none" strike="noStrike">
                          <a:effectLst/>
                        </a:rPr>
                        <a:t>BCP</a:t>
                      </a:r>
                      <a:r>
                        <a:rPr lang="ja-JP" altLang="en-US" sz="1800" u="none" strike="noStrike">
                          <a:effectLst/>
                        </a:rPr>
                        <a:t>作成について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>
                          <a:effectLst/>
                        </a:rPr>
                        <a:t>株式会社</a:t>
                      </a:r>
                      <a:r>
                        <a:rPr lang="en" sz="1800" u="none" strike="noStrike">
                          <a:effectLst/>
                        </a:rPr>
                        <a:t>BCPJAPAN　</a:t>
                      </a:r>
                      <a:r>
                        <a:rPr lang="ja-JP" altLang="en-US" sz="1800" u="none" strike="noStrike">
                          <a:effectLst/>
                        </a:rPr>
                        <a:t>代表取締役 山口泰信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444485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ステップ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メール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" sz="1800" u="none" strike="noStrike">
                          <a:effectLst/>
                        </a:rPr>
                        <a:t>GBIZ </a:t>
                      </a:r>
                      <a:r>
                        <a:rPr lang="ja-JP" altLang="en-US" sz="1800" u="none" strike="noStrike">
                          <a:effectLst/>
                        </a:rPr>
                        <a:t>厚生省様式集　ワードの事業継続力強化計画の</a:t>
                      </a:r>
                      <a:r>
                        <a:rPr lang="en" sz="1800" u="none" strike="noStrike">
                          <a:effectLst/>
                        </a:rPr>
                        <a:t>doc</a:t>
                      </a:r>
                      <a:r>
                        <a:rPr lang="ja-JP" altLang="en-US" sz="1800" u="none" strike="noStrike">
                          <a:effectLst/>
                        </a:rPr>
                        <a:t>様式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385493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ステップ</a:t>
                      </a:r>
                      <a:endParaRPr lang="ja-JP" altLang="en-US" sz="18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８月２３日</a:t>
                      </a:r>
                      <a:endParaRPr lang="ja-JP" altLang="en-US" sz="18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zoom</a:t>
                      </a:r>
                      <a:endParaRPr lang="en" sz="18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19:00</a:t>
                      </a:r>
                      <a:endParaRPr lang="en-US" altLang="ja-JP" sz="18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18:40open</a:t>
                      </a:r>
                      <a:r>
                        <a:rPr lang="ja-JP" alt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自由相談</a:t>
                      </a:r>
                      <a:endParaRPr lang="ja-JP" altLang="en-US" sz="1800" b="0" i="0" u="none" strike="noStrike">
                        <a:solidFill>
                          <a:schemeClr val="tx1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756437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ja-JP" altLang="en-US" sz="18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ステップ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ja-JP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ja-JP" altLang="en-US" sz="18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ja-JP" altLang="en-US" sz="18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９月１日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zoom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ja-JP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19:00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18:40open</a:t>
                      </a:r>
                      <a:r>
                        <a:rPr kumimoji="1" lang="ja-JP" altLang="en-US" sz="18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自由相談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105266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ja-JP" altLang="en-US" sz="18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ステップ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ja-JP" sz="18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ja-JP" altLang="en-US" sz="18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訪問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ja-JP" altLang="en-US" sz="18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９月２７日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" sz="18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zoom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ja-JP" sz="18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19:00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18:40open</a:t>
                      </a:r>
                      <a:r>
                        <a:rPr kumimoji="1" lang="ja-JP" altLang="en-US" sz="18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自由相談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036840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ステップ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通所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１０月３日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リアル</a:t>
                      </a:r>
                      <a:r>
                        <a:rPr lang="en-US" altLang="ja-JP" sz="1800" u="none" strike="noStrike">
                          <a:effectLst/>
                        </a:rPr>
                        <a:t>&amp;</a:t>
                      </a:r>
                      <a:r>
                        <a:rPr lang="en" sz="1800" u="none" strike="noStrike">
                          <a:effectLst/>
                        </a:rPr>
                        <a:t>zoom</a:t>
                      </a:r>
                      <a:endParaRPr lang="en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13:30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15:30</a:t>
                      </a:r>
                      <a:r>
                        <a:rPr lang="ja-JP" altLang="en-US" sz="1800" u="none" strike="noStrike">
                          <a:effectLst/>
                        </a:rPr>
                        <a:t>自由相談</a:t>
                      </a:r>
                      <a:r>
                        <a:rPr lang="en-US" altLang="ja-JP" sz="1800" u="none" strike="noStrike">
                          <a:effectLst/>
                        </a:rPr>
                        <a:t>(30</a:t>
                      </a:r>
                      <a:r>
                        <a:rPr lang="en" sz="1800" u="none" strike="noStrike">
                          <a:effectLst/>
                        </a:rPr>
                        <a:t>h)</a:t>
                      </a:r>
                      <a:endParaRPr lang="en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0113880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ステップ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3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入所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１０月２６日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リアル</a:t>
                      </a:r>
                      <a:r>
                        <a:rPr lang="en-US" altLang="ja-JP" sz="1800" u="none" strike="noStrike">
                          <a:effectLst/>
                        </a:rPr>
                        <a:t>&amp;</a:t>
                      </a:r>
                      <a:r>
                        <a:rPr lang="en" sz="1800" u="none" strike="noStrike">
                          <a:effectLst/>
                        </a:rPr>
                        <a:t>zoom</a:t>
                      </a:r>
                      <a:endParaRPr lang="en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>
                          <a:effectLst/>
                        </a:rPr>
                        <a:t>13:30</a:t>
                      </a:r>
                      <a:endParaRPr lang="en-US" altLang="ja-JP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8583955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ステップ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訓練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</a:rPr>
                        <a:t>11000(5500)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　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800" u="none" strike="noStrike">
                          <a:effectLst/>
                        </a:rPr>
                        <a:t>15:30(60h)</a:t>
                      </a:r>
                      <a:endParaRPr lang="en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>
                          <a:effectLst/>
                        </a:rPr>
                        <a:t>質問</a:t>
                      </a:r>
                      <a:endParaRPr lang="ja-JP" altLang="en-US" sz="18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64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01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>
            <a:extLst>
              <a:ext uri="{FF2B5EF4-FFF2-40B4-BE49-F238E27FC236}">
                <a16:creationId xmlns:a16="http://schemas.microsoft.com/office/drawing/2014/main" id="{02E66ADD-DF4A-01E3-4470-223A141FADBA}"/>
              </a:ext>
            </a:extLst>
          </p:cNvPr>
          <p:cNvSpPr/>
          <p:nvPr/>
        </p:nvSpPr>
        <p:spPr>
          <a:xfrm>
            <a:off x="4291263" y="2033336"/>
            <a:ext cx="3609474" cy="1155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/>
              <a:t>利用者感染発見</a:t>
            </a:r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0EFA96B3-DF59-0F26-D1AB-738485C96A1A}"/>
              </a:ext>
            </a:extLst>
          </p:cNvPr>
          <p:cNvSpPr/>
          <p:nvPr/>
        </p:nvSpPr>
        <p:spPr>
          <a:xfrm>
            <a:off x="4291263" y="405062"/>
            <a:ext cx="3609474" cy="1155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/>
              <a:t>利用者受入時の基準</a:t>
            </a:r>
            <a:endParaRPr kumimoji="1" lang="ja-JP" altLang="en-US" sz="2800"/>
          </a:p>
        </p:txBody>
      </p:sp>
      <p:sp>
        <p:nvSpPr>
          <p:cNvPr id="4" name="下矢印 3">
            <a:extLst>
              <a:ext uri="{FF2B5EF4-FFF2-40B4-BE49-F238E27FC236}">
                <a16:creationId xmlns:a16="http://schemas.microsoft.com/office/drawing/2014/main" id="{CE0C307D-B0AA-2C43-2057-1AD5A612AA0D}"/>
              </a:ext>
            </a:extLst>
          </p:cNvPr>
          <p:cNvSpPr/>
          <p:nvPr/>
        </p:nvSpPr>
        <p:spPr>
          <a:xfrm>
            <a:off x="5590673" y="1560093"/>
            <a:ext cx="1010653" cy="47324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>
            <a:extLst>
              <a:ext uri="{FF2B5EF4-FFF2-40B4-BE49-F238E27FC236}">
                <a16:creationId xmlns:a16="http://schemas.microsoft.com/office/drawing/2014/main" id="{4997B347-D251-26A9-2252-4A228870AB15}"/>
              </a:ext>
            </a:extLst>
          </p:cNvPr>
          <p:cNvSpPr/>
          <p:nvPr/>
        </p:nvSpPr>
        <p:spPr>
          <a:xfrm>
            <a:off x="4491787" y="3188367"/>
            <a:ext cx="1010653" cy="47324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矢印 5">
            <a:extLst>
              <a:ext uri="{FF2B5EF4-FFF2-40B4-BE49-F238E27FC236}">
                <a16:creationId xmlns:a16="http://schemas.microsoft.com/office/drawing/2014/main" id="{3CB83E9D-9F0C-6D1C-8316-D6D449AEB283}"/>
              </a:ext>
            </a:extLst>
          </p:cNvPr>
          <p:cNvSpPr/>
          <p:nvPr/>
        </p:nvSpPr>
        <p:spPr>
          <a:xfrm rot="16200000">
            <a:off x="5666874" y="3997590"/>
            <a:ext cx="1010653" cy="47324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50820032-A798-14A2-D2E3-B23F7443FB0E}"/>
              </a:ext>
            </a:extLst>
          </p:cNvPr>
          <p:cNvSpPr/>
          <p:nvPr/>
        </p:nvSpPr>
        <p:spPr>
          <a:xfrm>
            <a:off x="6408822" y="3677658"/>
            <a:ext cx="3609474" cy="1155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/>
              <a:t>停止・休業</a:t>
            </a: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842BE564-42A4-EFCD-A2EA-CAEBDE27FDD6}"/>
              </a:ext>
            </a:extLst>
          </p:cNvPr>
          <p:cNvSpPr/>
          <p:nvPr/>
        </p:nvSpPr>
        <p:spPr>
          <a:xfrm>
            <a:off x="2350173" y="3669634"/>
            <a:ext cx="3609474" cy="1155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/>
              <a:t>サービスの継続</a:t>
            </a:r>
            <a:endParaRPr lang="en-US" altLang="ja-JP" sz="3200" dirty="0"/>
          </a:p>
          <a:p>
            <a:pPr algn="ctr"/>
            <a:r>
              <a:rPr kumimoji="1" lang="ja-JP" altLang="en-US" sz="3200"/>
              <a:t>（縮小・個室）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2EE92CC-CFCA-6986-15BC-F3B703F48F0F}"/>
              </a:ext>
            </a:extLst>
          </p:cNvPr>
          <p:cNvSpPr txBox="1"/>
          <p:nvPr/>
        </p:nvSpPr>
        <p:spPr>
          <a:xfrm>
            <a:off x="7956885" y="452097"/>
            <a:ext cx="4122821" cy="11079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/>
              <a:t>基準：新規</a:t>
            </a:r>
            <a:r>
              <a:rPr lang="ja-JP" altLang="en-US" sz="1600"/>
              <a:t>３日（抗原検査３日前＋当日）</a:t>
            </a:r>
            <a:endParaRPr kumimoji="1" lang="en-US" altLang="ja-JP" sz="1600" dirty="0"/>
          </a:p>
          <a:p>
            <a:r>
              <a:rPr lang="ja-JP" altLang="en-US" sz="1600"/>
              <a:t>他からの移籍：翌日：</a:t>
            </a:r>
            <a:r>
              <a:rPr kumimoji="1" lang="ja-JP" altLang="en-US" sz="1600"/>
              <a:t>個室対応</a:t>
            </a:r>
            <a:endParaRPr kumimoji="1" lang="en-US" altLang="ja-JP" sz="1600" dirty="0"/>
          </a:p>
          <a:p>
            <a:r>
              <a:rPr lang="ja-JP" altLang="en-US" sz="1600"/>
              <a:t>または、５日</a:t>
            </a:r>
            <a:endParaRPr lang="en-US" altLang="ja-JP" sz="1600" dirty="0"/>
          </a:p>
          <a:p>
            <a:r>
              <a:rPr kumimoji="1" lang="ja-JP" altLang="en-US" sz="1600"/>
              <a:t>感染施設からの移籍：１週間</a:t>
            </a:r>
          </a:p>
        </p:txBody>
      </p:sp>
      <p:sp>
        <p:nvSpPr>
          <p:cNvPr id="10" name="下矢印 9">
            <a:extLst>
              <a:ext uri="{FF2B5EF4-FFF2-40B4-BE49-F238E27FC236}">
                <a16:creationId xmlns:a16="http://schemas.microsoft.com/office/drawing/2014/main" id="{1D5AD7C3-794D-8324-CF34-E5114CDB00D9}"/>
              </a:ext>
            </a:extLst>
          </p:cNvPr>
          <p:cNvSpPr/>
          <p:nvPr/>
        </p:nvSpPr>
        <p:spPr>
          <a:xfrm>
            <a:off x="6148886" y="4856761"/>
            <a:ext cx="1010653" cy="47324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BCD7EA84-E7E7-80A4-5D2E-9796806CDF39}"/>
              </a:ext>
            </a:extLst>
          </p:cNvPr>
          <p:cNvSpPr/>
          <p:nvPr/>
        </p:nvSpPr>
        <p:spPr>
          <a:xfrm>
            <a:off x="3192376" y="5280055"/>
            <a:ext cx="3609474" cy="1155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/>
              <a:t>通常再開</a:t>
            </a:r>
          </a:p>
        </p:txBody>
      </p:sp>
      <p:sp>
        <p:nvSpPr>
          <p:cNvPr id="12" name="下矢印 11">
            <a:extLst>
              <a:ext uri="{FF2B5EF4-FFF2-40B4-BE49-F238E27FC236}">
                <a16:creationId xmlns:a16="http://schemas.microsoft.com/office/drawing/2014/main" id="{E5FD5D1C-F615-C9F5-828D-EFCFC454954C}"/>
              </a:ext>
            </a:extLst>
          </p:cNvPr>
          <p:cNvSpPr/>
          <p:nvPr/>
        </p:nvSpPr>
        <p:spPr>
          <a:xfrm>
            <a:off x="8868161" y="4876822"/>
            <a:ext cx="1010653" cy="47324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D41E8EB1-DB7F-BF01-C73D-818FDC5096D9}"/>
              </a:ext>
            </a:extLst>
          </p:cNvPr>
          <p:cNvSpPr/>
          <p:nvPr/>
        </p:nvSpPr>
        <p:spPr>
          <a:xfrm>
            <a:off x="6924207" y="5360836"/>
            <a:ext cx="3609474" cy="1155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/>
              <a:t>居宅介護支援</a:t>
            </a:r>
            <a:endParaRPr lang="en-US" altLang="ja-JP" sz="3200" dirty="0"/>
          </a:p>
          <a:p>
            <a:pPr algn="ctr"/>
            <a:r>
              <a:rPr lang="ja-JP" altLang="en-US" sz="3200"/>
              <a:t>を紹介</a:t>
            </a:r>
            <a:endParaRPr kumimoji="1" lang="ja-JP" altLang="en-US" sz="3200"/>
          </a:p>
        </p:txBody>
      </p:sp>
      <p:sp>
        <p:nvSpPr>
          <p:cNvPr id="14" name="下矢印 13">
            <a:extLst>
              <a:ext uri="{FF2B5EF4-FFF2-40B4-BE49-F238E27FC236}">
                <a16:creationId xmlns:a16="http://schemas.microsoft.com/office/drawing/2014/main" id="{E4840595-1C05-E413-0CB7-B7DB02EC6420}"/>
              </a:ext>
            </a:extLst>
          </p:cNvPr>
          <p:cNvSpPr/>
          <p:nvPr/>
        </p:nvSpPr>
        <p:spPr>
          <a:xfrm>
            <a:off x="4732422" y="4856761"/>
            <a:ext cx="1010653" cy="47324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3F2ECE7-10A9-D428-6A6E-9DBA07F88D05}"/>
              </a:ext>
            </a:extLst>
          </p:cNvPr>
          <p:cNvSpPr txBox="1"/>
          <p:nvPr/>
        </p:nvSpPr>
        <p:spPr>
          <a:xfrm>
            <a:off x="701841" y="159709"/>
            <a:ext cx="2887579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/>
              <a:t>スタッフ感染</a:t>
            </a:r>
            <a:endParaRPr kumimoji="1" lang="ja-JP" altLang="en-US" sz="320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0EF3100-775D-A058-5F4B-94AF0EBF4AEC}"/>
              </a:ext>
            </a:extLst>
          </p:cNvPr>
          <p:cNvSpPr txBox="1"/>
          <p:nvPr/>
        </p:nvSpPr>
        <p:spPr>
          <a:xfrm>
            <a:off x="7956885" y="2526556"/>
            <a:ext cx="4093863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/>
              <a:t>基準：</a:t>
            </a:r>
            <a:r>
              <a:rPr kumimoji="1" lang="en-US" altLang="ja-JP" dirty="0"/>
              <a:t>PCR</a:t>
            </a:r>
            <a:r>
              <a:rPr kumimoji="1" lang="ja-JP" altLang="en-US"/>
              <a:t>陽性１名</a:t>
            </a:r>
            <a:endParaRPr kumimoji="1" lang="en-US" altLang="ja-JP" dirty="0"/>
          </a:p>
          <a:p>
            <a:r>
              <a:rPr lang="ja-JP" altLang="en-US"/>
              <a:t>即時停止　保健所へ連絡３日停止</a:t>
            </a:r>
            <a:endParaRPr lang="en-US" altLang="ja-JP" dirty="0"/>
          </a:p>
          <a:p>
            <a:r>
              <a:rPr kumimoji="1" lang="ja-JP" altLang="en-US"/>
              <a:t>一人暮らし利用者の自宅へ出来るだけ食料届ける　点数になる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9A835A2-50C2-428B-DD9B-19753D17A8F3}"/>
              </a:ext>
            </a:extLst>
          </p:cNvPr>
          <p:cNvSpPr txBox="1"/>
          <p:nvPr/>
        </p:nvSpPr>
        <p:spPr>
          <a:xfrm>
            <a:off x="7956885" y="2064323"/>
            <a:ext cx="4122821" cy="3385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/>
              <a:t>基準：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177D8F4-CBDC-714E-BDB6-CB0DBA9CCA8B}"/>
              </a:ext>
            </a:extLst>
          </p:cNvPr>
          <p:cNvSpPr txBox="1"/>
          <p:nvPr/>
        </p:nvSpPr>
        <p:spPr>
          <a:xfrm>
            <a:off x="0" y="1569961"/>
            <a:ext cx="4291263" cy="17543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/>
              <a:t>利用者</a:t>
            </a:r>
            <a:endParaRPr kumimoji="1" lang="en-US" altLang="ja-JP" dirty="0"/>
          </a:p>
          <a:p>
            <a:r>
              <a:rPr kumimoji="1" lang="ja-JP" altLang="en-US"/>
              <a:t>基準：濃厚接触１名→休ませる・スタッフは検温の回数を増やす</a:t>
            </a:r>
            <a:endParaRPr kumimoji="1" lang="en-US" altLang="ja-JP" dirty="0"/>
          </a:p>
          <a:p>
            <a:r>
              <a:rPr lang="ja-JP" altLang="en-US"/>
              <a:t>健康状態によりそのまま受け入れる</a:t>
            </a:r>
            <a:endParaRPr kumimoji="1" lang="en-US" altLang="ja-JP" dirty="0"/>
          </a:p>
          <a:p>
            <a:r>
              <a:rPr kumimoji="1" lang="en-US" altLang="ja-JP" dirty="0"/>
              <a:t>PCR</a:t>
            </a:r>
            <a:r>
              <a:rPr kumimoji="1" lang="ja-JP" altLang="en-US"/>
              <a:t>陽性１名（スタッフ</a:t>
            </a:r>
            <a:r>
              <a:rPr lang="en-US" altLang="ja-JP" dirty="0"/>
              <a:t>&amp;</a:t>
            </a:r>
            <a:r>
              <a:rPr lang="ja-JP" altLang="en-US"/>
              <a:t>利用者</a:t>
            </a:r>
            <a:r>
              <a:rPr kumimoji="1" lang="ja-JP" altLang="en-US"/>
              <a:t>）関わった者全員の</a:t>
            </a:r>
            <a:r>
              <a:rPr kumimoji="1" lang="en-US" altLang="ja-JP" dirty="0"/>
              <a:t>PCR</a:t>
            </a:r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C44BB8-DDC5-F1F8-17FB-9C54B9EAA515}"/>
              </a:ext>
            </a:extLst>
          </p:cNvPr>
          <p:cNvSpPr txBox="1"/>
          <p:nvPr/>
        </p:nvSpPr>
        <p:spPr>
          <a:xfrm>
            <a:off x="10387256" y="3781751"/>
            <a:ext cx="1692449" cy="230832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/>
              <a:t>収束後の売上維持</a:t>
            </a:r>
            <a:endParaRPr kumimoji="1" lang="en-US" altLang="ja-JP" dirty="0"/>
          </a:p>
          <a:p>
            <a:r>
              <a:rPr lang="ja-JP" altLang="en-US"/>
              <a:t>・適切な対応を行なった企業はケアマネからの印象が良い</a:t>
            </a:r>
            <a:endParaRPr kumimoji="1" lang="en-US" altLang="ja-JP" dirty="0"/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44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>
            <a:extLst>
              <a:ext uri="{FF2B5EF4-FFF2-40B4-BE49-F238E27FC236}">
                <a16:creationId xmlns:a16="http://schemas.microsoft.com/office/drawing/2014/main" id="{02E66ADD-DF4A-01E3-4470-223A141FADBA}"/>
              </a:ext>
            </a:extLst>
          </p:cNvPr>
          <p:cNvSpPr/>
          <p:nvPr/>
        </p:nvSpPr>
        <p:spPr>
          <a:xfrm>
            <a:off x="2510593" y="2033336"/>
            <a:ext cx="3609474" cy="1155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/>
              <a:t>避難</a:t>
            </a:r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0EFA96B3-DF59-0F26-D1AB-738485C96A1A}"/>
              </a:ext>
            </a:extLst>
          </p:cNvPr>
          <p:cNvSpPr/>
          <p:nvPr/>
        </p:nvSpPr>
        <p:spPr>
          <a:xfrm>
            <a:off x="4291263" y="405062"/>
            <a:ext cx="3609474" cy="1155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/>
              <a:t>災害発生</a:t>
            </a:r>
            <a:r>
              <a:rPr kumimoji="1" lang="en-US" altLang="ja-JP" sz="2800" dirty="0"/>
              <a:t> </a:t>
            </a:r>
            <a:r>
              <a:rPr kumimoji="1" lang="ja-JP" altLang="en-US" sz="2800"/>
              <a:t>行動</a:t>
            </a:r>
          </a:p>
        </p:txBody>
      </p:sp>
      <p:sp>
        <p:nvSpPr>
          <p:cNvPr id="4" name="下矢印 3">
            <a:extLst>
              <a:ext uri="{FF2B5EF4-FFF2-40B4-BE49-F238E27FC236}">
                <a16:creationId xmlns:a16="http://schemas.microsoft.com/office/drawing/2014/main" id="{CE0C307D-B0AA-2C43-2057-1AD5A612AA0D}"/>
              </a:ext>
            </a:extLst>
          </p:cNvPr>
          <p:cNvSpPr/>
          <p:nvPr/>
        </p:nvSpPr>
        <p:spPr>
          <a:xfrm>
            <a:off x="4555971" y="1576156"/>
            <a:ext cx="1010653" cy="47324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>
            <a:extLst>
              <a:ext uri="{FF2B5EF4-FFF2-40B4-BE49-F238E27FC236}">
                <a16:creationId xmlns:a16="http://schemas.microsoft.com/office/drawing/2014/main" id="{4997B347-D251-26A9-2252-4A228870AB15}"/>
              </a:ext>
            </a:extLst>
          </p:cNvPr>
          <p:cNvSpPr/>
          <p:nvPr/>
        </p:nvSpPr>
        <p:spPr>
          <a:xfrm>
            <a:off x="2711117" y="3188367"/>
            <a:ext cx="1010653" cy="47324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矢印 5">
            <a:extLst>
              <a:ext uri="{FF2B5EF4-FFF2-40B4-BE49-F238E27FC236}">
                <a16:creationId xmlns:a16="http://schemas.microsoft.com/office/drawing/2014/main" id="{3CB83E9D-9F0C-6D1C-8316-D6D449AEB283}"/>
              </a:ext>
            </a:extLst>
          </p:cNvPr>
          <p:cNvSpPr/>
          <p:nvPr/>
        </p:nvSpPr>
        <p:spPr>
          <a:xfrm>
            <a:off x="4908892" y="3196391"/>
            <a:ext cx="1010653" cy="47324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50820032-A798-14A2-D2E3-B23F7443FB0E}"/>
              </a:ext>
            </a:extLst>
          </p:cNvPr>
          <p:cNvSpPr/>
          <p:nvPr/>
        </p:nvSpPr>
        <p:spPr>
          <a:xfrm>
            <a:off x="4475745" y="3663214"/>
            <a:ext cx="3609474" cy="1155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/>
              <a:t>外へ避難</a:t>
            </a:r>
            <a:endParaRPr lang="en-US" altLang="ja-JP" sz="3200" dirty="0"/>
          </a:p>
          <a:p>
            <a:pPr algn="ctr"/>
            <a:r>
              <a:rPr lang="ja-JP" altLang="en-US" sz="3200"/>
              <a:t>徒歩・車両</a:t>
            </a:r>
            <a:endParaRPr kumimoji="1" lang="ja-JP" altLang="en-US" sz="3200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842BE564-42A4-EFCD-A2EA-CAEBDE27FDD6}"/>
              </a:ext>
            </a:extLst>
          </p:cNvPr>
          <p:cNvSpPr/>
          <p:nvPr/>
        </p:nvSpPr>
        <p:spPr>
          <a:xfrm>
            <a:off x="569503" y="3669634"/>
            <a:ext cx="3609474" cy="1155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/>
              <a:t>屋内・車庫避難</a:t>
            </a:r>
            <a:endParaRPr lang="en-US" altLang="ja-JP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2EE92CC-CFCA-6986-15BC-F3B703F48F0F}"/>
              </a:ext>
            </a:extLst>
          </p:cNvPr>
          <p:cNvSpPr txBox="1"/>
          <p:nvPr/>
        </p:nvSpPr>
        <p:spPr>
          <a:xfrm>
            <a:off x="477252" y="690189"/>
            <a:ext cx="2887579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/>
              <a:t>基準</a:t>
            </a:r>
          </a:p>
        </p:txBody>
      </p:sp>
      <p:sp>
        <p:nvSpPr>
          <p:cNvPr id="10" name="下矢印 9">
            <a:extLst>
              <a:ext uri="{FF2B5EF4-FFF2-40B4-BE49-F238E27FC236}">
                <a16:creationId xmlns:a16="http://schemas.microsoft.com/office/drawing/2014/main" id="{1D5AD7C3-794D-8324-CF34-E5114CDB00D9}"/>
              </a:ext>
            </a:extLst>
          </p:cNvPr>
          <p:cNvSpPr/>
          <p:nvPr/>
        </p:nvSpPr>
        <p:spPr>
          <a:xfrm>
            <a:off x="5815264" y="4888857"/>
            <a:ext cx="1010653" cy="47324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BCD7EA84-E7E7-80A4-5D2E-9796806CDF39}"/>
              </a:ext>
            </a:extLst>
          </p:cNvPr>
          <p:cNvSpPr/>
          <p:nvPr/>
        </p:nvSpPr>
        <p:spPr>
          <a:xfrm>
            <a:off x="539416" y="5413040"/>
            <a:ext cx="3609474" cy="1155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/>
              <a:t>修理・復旧計画</a:t>
            </a:r>
            <a:endParaRPr kumimoji="1" lang="ja-JP" altLang="en-US" sz="3200"/>
          </a:p>
        </p:txBody>
      </p:sp>
      <p:sp>
        <p:nvSpPr>
          <p:cNvPr id="12" name="下矢印 11">
            <a:extLst>
              <a:ext uri="{FF2B5EF4-FFF2-40B4-BE49-F238E27FC236}">
                <a16:creationId xmlns:a16="http://schemas.microsoft.com/office/drawing/2014/main" id="{E5FD5D1C-F615-C9F5-828D-EFCFC454954C}"/>
              </a:ext>
            </a:extLst>
          </p:cNvPr>
          <p:cNvSpPr/>
          <p:nvPr/>
        </p:nvSpPr>
        <p:spPr>
          <a:xfrm rot="16200000">
            <a:off x="7791389" y="4178579"/>
            <a:ext cx="485274" cy="8863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D41E8EB1-DB7F-BF01-C73D-818FDC5096D9}"/>
              </a:ext>
            </a:extLst>
          </p:cNvPr>
          <p:cNvSpPr/>
          <p:nvPr/>
        </p:nvSpPr>
        <p:spPr>
          <a:xfrm>
            <a:off x="8542426" y="3661610"/>
            <a:ext cx="3609474" cy="1155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/>
              <a:t>家族のお迎え</a:t>
            </a:r>
            <a:endParaRPr lang="en-US" altLang="ja-JP" sz="2400" dirty="0"/>
          </a:p>
          <a:p>
            <a:pPr algn="ctr"/>
            <a:r>
              <a:rPr lang="ja-JP" altLang="en-US" sz="2400"/>
              <a:t>送迎バス</a:t>
            </a:r>
            <a:endParaRPr lang="en-US" altLang="ja-JP" sz="2400" dirty="0"/>
          </a:p>
          <a:p>
            <a:pPr algn="ctr"/>
            <a:r>
              <a:rPr lang="ja-JP" altLang="en-US" sz="2400"/>
              <a:t>スタッフ自家用</a:t>
            </a:r>
            <a:endParaRPr lang="en-US" altLang="ja-JP" sz="2400" dirty="0"/>
          </a:p>
        </p:txBody>
      </p:sp>
      <p:sp>
        <p:nvSpPr>
          <p:cNvPr id="14" name="下矢印 13">
            <a:extLst>
              <a:ext uri="{FF2B5EF4-FFF2-40B4-BE49-F238E27FC236}">
                <a16:creationId xmlns:a16="http://schemas.microsoft.com/office/drawing/2014/main" id="{E4840595-1C05-E413-0CB7-B7DB02EC6420}"/>
              </a:ext>
            </a:extLst>
          </p:cNvPr>
          <p:cNvSpPr/>
          <p:nvPr/>
        </p:nvSpPr>
        <p:spPr>
          <a:xfrm>
            <a:off x="1868913" y="4888857"/>
            <a:ext cx="1010653" cy="47324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CC2B728F-DDF3-9B34-E061-6E0F9DA2AE55}"/>
              </a:ext>
            </a:extLst>
          </p:cNvPr>
          <p:cNvSpPr/>
          <p:nvPr/>
        </p:nvSpPr>
        <p:spPr>
          <a:xfrm>
            <a:off x="6320591" y="2065432"/>
            <a:ext cx="3609474" cy="1155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/>
              <a:t>帰宅</a:t>
            </a:r>
            <a:endParaRPr kumimoji="1" lang="ja-JP" altLang="en-US" sz="3200"/>
          </a:p>
        </p:txBody>
      </p:sp>
      <p:sp>
        <p:nvSpPr>
          <p:cNvPr id="16" name="下矢印 15">
            <a:extLst>
              <a:ext uri="{FF2B5EF4-FFF2-40B4-BE49-F238E27FC236}">
                <a16:creationId xmlns:a16="http://schemas.microsoft.com/office/drawing/2014/main" id="{9FDA1FEC-9D61-35DB-E89B-3A852C503474}"/>
              </a:ext>
            </a:extLst>
          </p:cNvPr>
          <p:cNvSpPr/>
          <p:nvPr/>
        </p:nvSpPr>
        <p:spPr>
          <a:xfrm>
            <a:off x="6645473" y="1584162"/>
            <a:ext cx="1010653" cy="47324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>
            <a:extLst>
              <a:ext uri="{FF2B5EF4-FFF2-40B4-BE49-F238E27FC236}">
                <a16:creationId xmlns:a16="http://schemas.microsoft.com/office/drawing/2014/main" id="{770C1D39-2429-377A-0B00-4097E96E21E0}"/>
              </a:ext>
            </a:extLst>
          </p:cNvPr>
          <p:cNvSpPr/>
          <p:nvPr/>
        </p:nvSpPr>
        <p:spPr>
          <a:xfrm>
            <a:off x="8919412" y="3252559"/>
            <a:ext cx="1010653" cy="47324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1DF33B0F-94A5-A2B2-3AD7-70BFD84A606E}"/>
              </a:ext>
            </a:extLst>
          </p:cNvPr>
          <p:cNvSpPr/>
          <p:nvPr/>
        </p:nvSpPr>
        <p:spPr>
          <a:xfrm>
            <a:off x="4567989" y="5446343"/>
            <a:ext cx="3609474" cy="1155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/>
              <a:t>避難所での生活</a:t>
            </a:r>
          </a:p>
        </p:txBody>
      </p:sp>
      <p:sp>
        <p:nvSpPr>
          <p:cNvPr id="19" name="下矢印 18">
            <a:extLst>
              <a:ext uri="{FF2B5EF4-FFF2-40B4-BE49-F238E27FC236}">
                <a16:creationId xmlns:a16="http://schemas.microsoft.com/office/drawing/2014/main" id="{9DADE9BD-4EDC-2AF8-F8C5-489B5F8EB52A}"/>
              </a:ext>
            </a:extLst>
          </p:cNvPr>
          <p:cNvSpPr/>
          <p:nvPr/>
        </p:nvSpPr>
        <p:spPr>
          <a:xfrm>
            <a:off x="9761615" y="4888857"/>
            <a:ext cx="1010653" cy="47324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>
            <a:extLst>
              <a:ext uri="{FF2B5EF4-FFF2-40B4-BE49-F238E27FC236}">
                <a16:creationId xmlns:a16="http://schemas.microsoft.com/office/drawing/2014/main" id="{894DBF31-783E-3189-FB2D-7008F5CA9B08}"/>
              </a:ext>
            </a:extLst>
          </p:cNvPr>
          <p:cNvSpPr/>
          <p:nvPr/>
        </p:nvSpPr>
        <p:spPr>
          <a:xfrm>
            <a:off x="8542426" y="5434316"/>
            <a:ext cx="3609474" cy="1155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/>
              <a:t>自宅</a:t>
            </a:r>
            <a:r>
              <a:rPr lang="en-US" altLang="ja-JP" sz="2800" dirty="0"/>
              <a:t>or</a:t>
            </a:r>
            <a:r>
              <a:rPr lang="ja-JP" altLang="en-US" sz="2800"/>
              <a:t>近辺の避難所</a:t>
            </a:r>
            <a:endParaRPr lang="en-US" altLang="ja-JP" sz="2800" dirty="0"/>
          </a:p>
          <a:p>
            <a:pPr algn="ctr"/>
            <a:r>
              <a:rPr lang="ja-JP" altLang="en-US" sz="2800"/>
              <a:t>安否確認の継続</a:t>
            </a:r>
            <a:endParaRPr kumimoji="1" lang="ja-JP" altLang="en-US" sz="2800"/>
          </a:p>
        </p:txBody>
      </p:sp>
      <p:sp>
        <p:nvSpPr>
          <p:cNvPr id="21" name="下矢印 20">
            <a:extLst>
              <a:ext uri="{FF2B5EF4-FFF2-40B4-BE49-F238E27FC236}">
                <a16:creationId xmlns:a16="http://schemas.microsoft.com/office/drawing/2014/main" id="{329EFDE0-6C50-3629-76FE-3D39EB479793}"/>
              </a:ext>
            </a:extLst>
          </p:cNvPr>
          <p:cNvSpPr/>
          <p:nvPr/>
        </p:nvSpPr>
        <p:spPr>
          <a:xfrm rot="16200000">
            <a:off x="8101250" y="5811318"/>
            <a:ext cx="485274" cy="8863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下矢印 21">
            <a:extLst>
              <a:ext uri="{FF2B5EF4-FFF2-40B4-BE49-F238E27FC236}">
                <a16:creationId xmlns:a16="http://schemas.microsoft.com/office/drawing/2014/main" id="{D7D47DF1-0579-40E4-9FCB-90963BE163A8}"/>
              </a:ext>
            </a:extLst>
          </p:cNvPr>
          <p:cNvSpPr/>
          <p:nvPr/>
        </p:nvSpPr>
        <p:spPr>
          <a:xfrm rot="16763984">
            <a:off x="5935911" y="2556516"/>
            <a:ext cx="326315" cy="5100973"/>
          </a:xfrm>
          <a:prstGeom prst="downArrow">
            <a:avLst>
              <a:gd name="adj1" fmla="val 50000"/>
              <a:gd name="adj2" fmla="val 12730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6B128E8B-A564-2C41-FA90-D52FE5105E83}"/>
              </a:ext>
            </a:extLst>
          </p:cNvPr>
          <p:cNvSpPr/>
          <p:nvPr/>
        </p:nvSpPr>
        <p:spPr>
          <a:xfrm>
            <a:off x="8343887" y="405062"/>
            <a:ext cx="3609474" cy="1155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/>
              <a:t>車両の維持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25266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9B00BE-92D1-C121-33FD-32549BB09E3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432FF"/>
          </a:solidFill>
        </p:spPr>
        <p:txBody>
          <a:bodyPr/>
          <a:lstStyle/>
          <a:p>
            <a:pPr algn="ctr"/>
            <a:r>
              <a:rPr kumimoji="1" lang="ja-JP" altLang="en-US">
                <a:solidFill>
                  <a:schemeClr val="accent4">
                    <a:lumMod val="20000"/>
                    <a:lumOff val="80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介護</a:t>
            </a:r>
            <a:r>
              <a:rPr kumimoji="1" lang="en-US" altLang="ja-JP" dirty="0">
                <a:solidFill>
                  <a:schemeClr val="accent4">
                    <a:lumMod val="20000"/>
                    <a:lumOff val="80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BCP</a:t>
            </a:r>
            <a:r>
              <a:rPr kumimoji="1" lang="ja-JP" altLang="en-US">
                <a:solidFill>
                  <a:schemeClr val="accent4">
                    <a:lumMod val="20000"/>
                    <a:lumOff val="80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作成リンク集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527E943-0CBC-6A33-B59B-A0E73FF78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99" y="2824188"/>
            <a:ext cx="4682067" cy="19697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gBiz</a:t>
            </a:r>
            <a:r>
              <a:rPr kumimoji="0" lang="ja-JP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の申請からスタート（１０日ほどかかります）</a:t>
            </a:r>
            <a:endParaRPr kumimoji="0" lang="ja-JP" altLang="ja-JP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1600" b="0" i="0" u="none" strike="noStrike" cap="none" normalizeH="0" baseline="0">
                <a:ln>
                  <a:noFill/>
                </a:ln>
                <a:solidFill>
                  <a:srgbClr val="0C3092"/>
                </a:solidFill>
                <a:effectLst/>
                <a:latin typeface="Arial" panose="020B0604020202020204" pitchFamily="34" charset="0"/>
                <a:ea typeface="ヒラギノ角ゴ Pro W3" panose="020B0300000000000000" pitchFamily="34" charset="-128"/>
                <a:hlinkClick r:id="rId2"/>
              </a:rPr>
              <a:t>事業継続力強化計画「電子申請システム」 </a:t>
            </a:r>
            <a:r>
              <a:rPr kumimoji="0" lang="ja-JP" altLang="ja-JP" sz="1600" b="0" i="0" u="none" strike="noStrike" cap="none" normalizeH="0" baseline="0">
                <a:ln>
                  <a:noFill/>
                </a:ln>
                <a:solidFill>
                  <a:srgbClr val="0C3092"/>
                </a:solidFill>
                <a:effectLst/>
                <a:latin typeface="Arial" panose="020B0604020202020204" pitchFamily="34" charset="0"/>
                <a:ea typeface="ヒラギノ角ゴ Pro W3" panose="020B0300000000000000" pitchFamily="34" charset="-128"/>
              </a:rPr>
              <a:t>   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1600">
                <a:solidFill>
                  <a:srgbClr val="444444"/>
                </a:solidFill>
                <a:latin typeface="Arial" panose="020B0604020202020204" pitchFamily="34" charset="0"/>
                <a:ea typeface="ヒラギノ角ゴ Pro W3" panose="020B0300000000000000" pitchFamily="34" charset="-128"/>
              </a:rPr>
              <a:t>右上の「新規登録」から必要事項を入力</a:t>
            </a:r>
            <a:endParaRPr kumimoji="0" lang="en-US" altLang="ja-JP" sz="1600" dirty="0">
              <a:solidFill>
                <a:srgbClr val="444444"/>
              </a:solidFill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1600" b="0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ea typeface="ヒラギノ角ゴ Pro W3" panose="020B0300000000000000" pitchFamily="34" charset="-128"/>
              </a:rPr>
              <a:t>スマートフォンはログイン時毎回必要です。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1600" b="0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ea typeface="ヒラギノ角ゴ Pro W3" panose="020B0300000000000000" pitchFamily="34" charset="-128"/>
              </a:rPr>
              <a:t>会社スマホの携帯番号が必要です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1600" b="0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ea typeface="ヒラギノ角ゴ Pro W3" panose="020B0300000000000000" pitchFamily="34" charset="-128"/>
              </a:rPr>
              <a:t>法人番号が必要です。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ja-JP" altLang="ja-JP" sz="1600" b="0" i="0" u="none" strike="noStrike" cap="none" normalizeH="0" baseline="0">
              <a:ln>
                <a:noFill/>
              </a:ln>
              <a:solidFill>
                <a:srgbClr val="444444"/>
              </a:solidFill>
              <a:effectLst/>
              <a:latin typeface="Arial" panose="020B0604020202020204" pitchFamily="34" charset="0"/>
              <a:ea typeface="ヒラギノ角ゴ Pro W3" panose="020B0300000000000000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259614-7EED-E861-1C56-0637018EDE5A}"/>
              </a:ext>
            </a:extLst>
          </p:cNvPr>
          <p:cNvSpPr txBox="1"/>
          <p:nvPr/>
        </p:nvSpPr>
        <p:spPr>
          <a:xfrm>
            <a:off x="279399" y="2085524"/>
            <a:ext cx="3416320" cy="36933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/>
              <a:t>事業継続力強化計画（経産省）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B0D80A-25EA-A684-7E18-FA524D9102FC}"/>
              </a:ext>
            </a:extLst>
          </p:cNvPr>
          <p:cNvSpPr txBox="1"/>
          <p:nvPr/>
        </p:nvSpPr>
        <p:spPr>
          <a:xfrm>
            <a:off x="7340822" y="2085524"/>
            <a:ext cx="2266967" cy="369332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/>
              <a:t>介護</a:t>
            </a:r>
            <a:r>
              <a:rPr kumimoji="1" lang="en-US" altLang="ja-JP" dirty="0"/>
              <a:t>BCP</a:t>
            </a:r>
            <a:r>
              <a:rPr kumimoji="1" lang="ja-JP" altLang="en-US"/>
              <a:t>（厚労省）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B66653-7033-700C-6D62-D83C085E0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1" y="5163290"/>
            <a:ext cx="4682065" cy="49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600" b="0" i="0" u="none" strike="noStrike" cap="none" normalizeH="0" baseline="0">
                <a:ln>
                  <a:noFill/>
                </a:ln>
                <a:solidFill>
                  <a:srgbClr val="0C3092"/>
                </a:solidFill>
                <a:effectLst/>
                <a:latin typeface="Arial" panose="020B0604020202020204" pitchFamily="34" charset="0"/>
                <a:ea typeface="ヒラギノ角ゴ Pro W3" panose="020B0300000000000000" pitchFamily="34" charset="-128"/>
                <a:hlinkClick r:id="rId3"/>
              </a:rPr>
              <a:t>事業継続力強化計画策定の手引き</a:t>
            </a:r>
            <a:br>
              <a:rPr kumimoji="0" lang="ja-JP" altLang="ja-JP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ja-JP" altLang="ja-JP" sz="1600" b="0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ea typeface="ヒラギノ角ゴ Pro W3" panose="020B0300000000000000" pitchFamily="34" charset="-128"/>
              </a:rPr>
              <a:t>(PDF形式:1,307KB)</a:t>
            </a:r>
            <a:r>
              <a:rPr kumimoji="0" lang="ja-JP" altLang="ja-JP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     </a:t>
            </a:r>
            <a:r>
              <a:rPr kumimoji="0" lang="ja-JP" altLang="ja-JP" sz="1600" b="0" i="0" u="none" strike="noStrike" cap="none" normalizeH="0" baseline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ea typeface="ヒラギノ角ゴ Pro W3" panose="020B0300000000000000" pitchFamily="34" charset="-128"/>
              </a:rPr>
              <a:t>(令和4年6月27日更新)</a:t>
            </a:r>
            <a:endParaRPr kumimoji="0" lang="ja-JP" altLang="ja-JP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6098D6A-2B95-1D3F-9080-3E0573AB0703}"/>
              </a:ext>
            </a:extLst>
          </p:cNvPr>
          <p:cNvSpPr txBox="1"/>
          <p:nvPr/>
        </p:nvSpPr>
        <p:spPr>
          <a:xfrm>
            <a:off x="5013705" y="2522557"/>
            <a:ext cx="6921200" cy="3970318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ja-JP" altLang="en-US" sz="1400" b="1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介護施設・事業所における業務継続ガイドライン等について</a:t>
            </a:r>
            <a:br>
              <a:rPr lang="ja-JP" altLang="en-US" sz="1400"/>
            </a:br>
            <a:r>
              <a:rPr lang="ja-JP" altLang="en-US" sz="1400" b="1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＜新型コロナウイルス感染症編＞</a:t>
            </a:r>
            <a:b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</a:br>
            <a:r>
              <a:rPr lang="ja-JP" altLang="en-US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4"/>
              </a:rPr>
              <a:t>・新型コロナウイルス感染症発生時の業務継続ガイドライン</a:t>
            </a:r>
            <a:b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</a:br>
            <a:r>
              <a:rPr lang="ja-JP" altLang="en-US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5"/>
              </a:rPr>
              <a:t>・様式ツール集</a:t>
            </a:r>
            <a:b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</a:br>
            <a:r>
              <a:rPr lang="ja-JP" altLang="en-US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6"/>
              </a:rPr>
              <a:t>・感染症ひな形（入所系）</a:t>
            </a:r>
            <a: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　</a:t>
            </a:r>
            <a:r>
              <a:rPr lang="ja-JP" altLang="en-US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7"/>
              </a:rPr>
              <a:t>・感染症ひな形（通所系）</a:t>
            </a:r>
            <a: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　</a:t>
            </a:r>
            <a:r>
              <a:rPr lang="ja-JP" altLang="en-US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8"/>
              </a:rPr>
              <a:t>・感染症ひな形（訪問系）</a:t>
            </a:r>
            <a:br>
              <a:rPr lang="ja-JP" altLang="en-US" sz="1400"/>
            </a:br>
            <a:br>
              <a:rPr lang="ja-JP" altLang="en-US" sz="1400"/>
            </a:br>
            <a:r>
              <a:rPr lang="en-US" altLang="ja-JP" sz="1400" b="0" i="0" u="none" strike="noStrike" dirty="0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【</a:t>
            </a:r>
            <a: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例示入り</a:t>
            </a:r>
            <a:r>
              <a:rPr lang="en-US" altLang="ja-JP" sz="1400" b="0" i="0" u="none" strike="noStrike" dirty="0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】</a:t>
            </a:r>
            <a:r>
              <a:rPr lang="ja-JP" altLang="en-US" sz="1400" b="1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＜</a:t>
            </a:r>
            <a:r>
              <a:rPr lang="en" altLang="ja-JP" sz="1400" b="1" i="0" u="none" strike="noStrike" dirty="0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R3</a:t>
            </a:r>
            <a:r>
              <a:rPr lang="ja-JP" altLang="en-US" sz="1400" b="1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年度　</a:t>
            </a:r>
            <a:r>
              <a:rPr lang="en" altLang="ja-JP" sz="1400" b="1" i="0" u="none" strike="noStrike" dirty="0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NEW</a:t>
            </a:r>
            <a:r>
              <a:rPr lang="ja-JP" altLang="en" sz="1400" b="1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！＞</a:t>
            </a:r>
            <a:br>
              <a:rPr lang="en" altLang="ja-JP" sz="1400" dirty="0"/>
            </a:br>
            <a:r>
              <a:rPr lang="ja-JP" altLang="en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9"/>
              </a:rPr>
              <a:t>・</a:t>
            </a:r>
            <a:r>
              <a:rPr lang="ja-JP" altLang="en-US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9"/>
              </a:rPr>
              <a:t>感染症ひな形（入所系）</a:t>
            </a:r>
            <a: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　</a:t>
            </a:r>
            <a:r>
              <a:rPr lang="ja-JP" altLang="en-US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10"/>
              </a:rPr>
              <a:t>・感染症ひな形（通所系）</a:t>
            </a:r>
            <a: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　</a:t>
            </a:r>
            <a:r>
              <a:rPr lang="ja-JP" altLang="en-US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11"/>
              </a:rPr>
              <a:t>・感染症ひな形（訪問系）　</a:t>
            </a:r>
            <a:br>
              <a:rPr lang="ja-JP" altLang="en-US" sz="1400"/>
            </a:br>
            <a:br>
              <a:rPr lang="ja-JP" altLang="en-US" sz="1400"/>
            </a:br>
            <a:r>
              <a:rPr lang="ja-JP" altLang="en-US" sz="1400" b="1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＜自然災害編＞</a:t>
            </a:r>
            <a:br>
              <a:rPr lang="ja-JP" altLang="en-US" sz="1400"/>
            </a:br>
            <a:r>
              <a:rPr lang="ja-JP" altLang="en-US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12"/>
              </a:rPr>
              <a:t>・自然災害発生時の業務継続ガイドライン</a:t>
            </a:r>
            <a:b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</a:br>
            <a:r>
              <a:rPr lang="ja-JP" altLang="en-US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13"/>
              </a:rPr>
              <a:t>・自然災害ひな形</a:t>
            </a:r>
            <a:b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</a:br>
            <a:b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</a:br>
            <a:r>
              <a:rPr lang="en-US" altLang="ja-JP" sz="1400" b="0" i="0" u="none" strike="noStrike" dirty="0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【</a:t>
            </a:r>
            <a: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例示入り</a:t>
            </a:r>
            <a:r>
              <a:rPr lang="en-US" altLang="ja-JP" sz="1400" b="0" i="0" u="none" strike="noStrike" dirty="0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】</a:t>
            </a:r>
            <a:r>
              <a:rPr lang="ja-JP" altLang="en-US" sz="1400" b="1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＜</a:t>
            </a:r>
            <a:r>
              <a:rPr lang="en" altLang="ja-JP" sz="1400" b="1" i="0" u="none" strike="noStrike" dirty="0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R3</a:t>
            </a:r>
            <a:r>
              <a:rPr lang="ja-JP" altLang="en-US" sz="1400" b="1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年度　</a:t>
            </a:r>
            <a:r>
              <a:rPr lang="en" altLang="ja-JP" sz="1400" b="1" i="0" u="none" strike="noStrike" dirty="0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NEW</a:t>
            </a:r>
            <a:r>
              <a:rPr lang="ja-JP" altLang="en" sz="1400" b="1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！＞</a:t>
            </a:r>
            <a:br>
              <a:rPr lang="en" altLang="ja-JP" sz="1400" b="0" i="0" u="none" strike="noStrike" dirty="0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</a:br>
            <a:r>
              <a:rPr lang="ja-JP" altLang="en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14"/>
              </a:rPr>
              <a:t>・</a:t>
            </a:r>
            <a:r>
              <a:rPr lang="ja-JP" altLang="en-US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14"/>
              </a:rPr>
              <a:t>自然災害ひな形（共通）</a:t>
            </a:r>
            <a: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　</a:t>
            </a:r>
            <a:r>
              <a:rPr lang="ja-JP" altLang="en-US" sz="1400" b="0" i="0" u="sng" strike="noStrike">
                <a:solidFill>
                  <a:srgbClr val="003399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  <a:hlinkClick r:id="rId15"/>
              </a:rPr>
              <a:t>・自然災害ひな型（サービス固有）</a:t>
            </a:r>
            <a:r>
              <a:rPr lang="ja-JP" altLang="en-US" sz="1400" b="0" i="0" u="none" strike="noStrike">
                <a:solidFill>
                  <a:srgbClr val="2E3136"/>
                </a:solidFill>
                <a:effectLst/>
                <a:latin typeface="ヒラギノ角ゴ Pro W3" panose="020B0300000000000000" pitchFamily="34" charset="-128"/>
                <a:ea typeface="ヒラギノ角ゴ Pro W3" panose="020B0300000000000000" pitchFamily="34" charset="-128"/>
              </a:rPr>
              <a:t>　</a:t>
            </a:r>
            <a:br>
              <a:rPr lang="ja-JP" altLang="en-US" sz="1400"/>
            </a:br>
            <a:endParaRPr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89836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255D8E-DD81-5CDA-2FA2-6A2F3E46D573}"/>
              </a:ext>
            </a:extLst>
          </p:cNvPr>
          <p:cNvSpPr txBox="1"/>
          <p:nvPr/>
        </p:nvSpPr>
        <p:spPr>
          <a:xfrm>
            <a:off x="3049073" y="3247553"/>
            <a:ext cx="609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>
                <a:hlinkClick r:id="rId2"/>
              </a:rPr>
              <a:t>https://youtu.be/kWnJktQ6j6g?t=1220</a:t>
            </a:r>
            <a:endParaRPr lang="en-US" altLang="ja-JP" dirty="0"/>
          </a:p>
          <a:p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292B8-B0F1-4DEB-EF45-ED1B7C335D95}"/>
              </a:ext>
            </a:extLst>
          </p:cNvPr>
          <p:cNvSpPr txBox="1"/>
          <p:nvPr/>
        </p:nvSpPr>
        <p:spPr>
          <a:xfrm>
            <a:off x="321972" y="2452232"/>
            <a:ext cx="118700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b="0" i="0" u="none" strike="noStrike">
                <a:effectLst/>
                <a:latin typeface="Roboto" panose="02000000000000000000" pitchFamily="2" charset="0"/>
              </a:rPr>
              <a:t>高齢者施設における新型コロナウイルス感染予防～正しい知識とケアの方法で高齢者を守ろう！～</a:t>
            </a:r>
            <a:r>
              <a:rPr lang="en-US" altLang="ja-JP" b="0" i="0" u="none" strike="noStrike" dirty="0">
                <a:effectLst/>
                <a:latin typeface="Roboto" panose="02000000000000000000" pitchFamily="2" charset="0"/>
              </a:rPr>
              <a:t>【</a:t>
            </a:r>
            <a:r>
              <a:rPr lang="ja-JP" altLang="en-US" b="0" i="0" u="none" strike="noStrike">
                <a:effectLst/>
                <a:latin typeface="Roboto" panose="02000000000000000000" pitchFamily="2" charset="0"/>
              </a:rPr>
              <a:t>全体版</a:t>
            </a:r>
            <a:r>
              <a:rPr lang="en-US" altLang="ja-JP" b="0" i="0" u="none" strike="noStrike" dirty="0">
                <a:effectLst/>
                <a:latin typeface="Roboto" panose="02000000000000000000" pitchFamily="2" charset="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86761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B691BB4-264E-DD44-87F3-13C7D0319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81" y="706199"/>
            <a:ext cx="9514039" cy="544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70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949</Words>
  <Application>Microsoft Macintosh PowerPoint</Application>
  <PresentationFormat>ワイド画面</PresentationFormat>
  <Paragraphs>196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HGPSoeiKakugothicUB</vt:lpstr>
      <vt:lpstr>HGSSoeiKakugothicUB</vt:lpstr>
      <vt:lpstr>ヒラギノ角ゴ Pro W3</vt:lpstr>
      <vt:lpstr>游ゴシック</vt:lpstr>
      <vt:lpstr>游ゴシック Light</vt:lpstr>
      <vt:lpstr>Arial</vt:lpstr>
      <vt:lpstr>Roboto</vt:lpstr>
      <vt:lpstr>Office テーマ</vt:lpstr>
      <vt:lpstr>介護BCP ３step作成講座  サポートラインKAGAWA　オリジナル特別講座 《2022/10/3 新型コロナ編》</vt:lpstr>
      <vt:lpstr>３回の３ STEP方式で フォーマットに記入します。</vt:lpstr>
      <vt:lpstr>10月下旬の完成11月14日までに提出</vt:lpstr>
      <vt:lpstr>PowerPoint プレゼンテーション</vt:lpstr>
      <vt:lpstr>PowerPoint プレゼンテーション</vt:lpstr>
      <vt:lpstr>PowerPoint プレゼンテーション</vt:lpstr>
      <vt:lpstr>介護BCP作成リンク集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10月下旬の完成11月14日までに経産省 提出</vt:lpstr>
      <vt:lpstr>山口泰信は思う　日々の活動</vt:lpstr>
      <vt:lpstr>ありがとうございました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介護BCP ３STEP作成講座 </dc:title>
  <dc:subject/>
  <dc:creator>Microsoft Office User</dc:creator>
  <cp:keywords/>
  <dc:description/>
  <cp:lastModifiedBy>山口 taishin</cp:lastModifiedBy>
  <cp:revision>25</cp:revision>
  <dcterms:created xsi:type="dcterms:W3CDTF">2022-05-11T06:50:47Z</dcterms:created>
  <dcterms:modified xsi:type="dcterms:W3CDTF">2022-10-04T08:01:08Z</dcterms:modified>
  <cp:category/>
</cp:coreProperties>
</file>