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063" r:id="rId5"/>
    <p:sldId id="262" r:id="rId6"/>
    <p:sldId id="2027" r:id="rId7"/>
    <p:sldId id="2131" r:id="rId8"/>
    <p:sldId id="266" r:id="rId9"/>
    <p:sldId id="2136" r:id="rId10"/>
    <p:sldId id="2139" r:id="rId11"/>
    <p:sldId id="2137" r:id="rId12"/>
    <p:sldId id="2064" r:id="rId13"/>
    <p:sldId id="1931" r:id="rId14"/>
    <p:sldId id="263" r:id="rId15"/>
    <p:sldId id="2061" r:id="rId16"/>
    <p:sldId id="264" r:id="rId17"/>
    <p:sldId id="2138" r:id="rId18"/>
    <p:sldId id="267" r:id="rId19"/>
    <p:sldId id="268" r:id="rId20"/>
    <p:sldId id="2135" r:id="rId21"/>
    <p:sldId id="1992" r:id="rId22"/>
    <p:sldId id="2062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508"/>
  </p:normalViewPr>
  <p:slideViewPr>
    <p:cSldViewPr snapToGrid="0" snapToObjects="1">
      <p:cViewPr>
        <p:scale>
          <a:sx n="98" d="100"/>
          <a:sy n="98" d="100"/>
        </p:scale>
        <p:origin x="5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DE6F4-A19D-2240-8240-CD77539C0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6D7B97-4E47-454F-9859-9BE2C75A4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6FA363-7CDD-5345-B86A-AB0C885E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3F43DB-FADA-9E40-9FEF-1292B062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2DE47C-E3E9-C449-A72C-9E513E0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9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B1D05-825D-BF49-AD94-77033D73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91AB21-D0D9-E64E-BB80-98A1C98E6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1C6960-0980-0047-A2D4-FDB1BA58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2EA96-E698-A842-A80B-7379C925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873DD1-09EC-A04C-9239-0B0B0AF5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23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F034DE1-7CBF-E446-BA10-EF29B766B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DAF91C-16C3-754F-8EE0-21859FBE6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E8E3EB-FC15-C54B-A489-43FE6589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7846DD-B22B-E249-BF5D-175A50D6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4DB342-FD09-914F-A4DB-7B820B47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0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486459-B804-F542-9875-9E67FAE8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9DD4DF-241B-8D41-8D35-AB26D780F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5C7811-AEC5-AE46-A265-774855A6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D3DCC-20B4-E441-BA6C-5DD1BC20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DD4171-37A1-094B-BF9C-B389C66B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3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A671C-7473-DB47-B765-E2208BA3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BA53EC-C39F-A94F-9EAB-C7AF30D6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22BB5D-1E5D-D749-AFF7-CBD0058A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D02E94-6845-0C40-8991-BEDC8497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D8A779-4CA1-9246-84A6-529C7E29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25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7151EE-4F2A-8D47-9F65-9AF59F0A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40C3B3-BCDE-9443-B7D9-5B2816571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6EBDC0-8DA8-8643-933E-D81C3D41F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E30DA0-E1B2-F247-BDEA-ACCF1B87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8C8515-4365-EA49-BC87-26BF6984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F50C03-72AB-A646-8DEB-B300E070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4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A11B06-C37E-9742-A3F5-59D2A031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C3C519-F80D-5B4D-BF27-60014F980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67663A-7A87-CF47-BBBA-2348C0E0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71E695-3BD2-E842-BCCA-A7C980589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099F2D-C20A-E04A-963C-DDA239AA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CCE460D-03B7-F543-B73D-B237E64A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B1520-48FC-9F4B-BEF3-2F227BD3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24511DD-231E-0843-A665-77670A4B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6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BD911-2EC1-1E43-AD4D-1E73F79D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8D665D-9D0A-8142-A50B-1ED08304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447C88-ED0A-6946-8886-8674AB3F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114FD5-E512-DC45-9783-5A0772C0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22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162983-9226-E846-9455-B9A0C1BD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77B5DB-5F66-0743-A64B-B4EFC0E5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B4100B-3FCD-854D-ABAA-19D0A171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06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80A18-6253-604E-BB7D-FD37A258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F10396-F2C9-2044-A81F-EE24B7AC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870CFE-FA12-8D41-A898-E88BFE44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663D7A-2DC1-FF40-80DC-E33C319B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9A2833-53A9-F940-86BE-0DF33A69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1EFBD4-C522-4148-ACBD-C9B51EA2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01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85C0F-6C36-524F-B30D-B1442392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CE6A3A3-5C30-A543-A757-B4BE3212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A851BA-A23B-C945-9A96-1B7093A57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3BD6CB-A6CB-4345-BAED-7BC3BE31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CF89A3-9079-6648-9CD9-A6E32EE1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9302BF-0DF7-5141-B25B-8DC9D3AE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72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BA5A5A-2265-0D4F-BA20-AA9C8A83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4A0439-AE2B-704F-B286-B8B3EB4C3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E7B8DC-2363-9C46-8C4C-ED5A36118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B27C-179A-AC49-AFF2-BA58AC5ED66A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87410F-0866-F049-804D-BED4325B8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D0FC1D-BEDA-2D4F-A69E-E7C83ED21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9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WnJktQ6j6g?t=122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../02&#20491;&#21029;&#25991;&#26360;/01BCPJAPAN&#12363;&#12441;&#20316;&#25104;&#12375;&#12383;&#12501;&#12449;&#12452;&#12523;&#38598;/08&#20171;&#35703;BCP/&#26032;&#22411;&#12467;&#12525;&#12490;&#23550;&#24540;BCP&#20363;&#31034;&#20837;&#12426;2208.xls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../03&#32207;&#21209;_&#32076;&#29702;/04&#20986;&#29256;&#21407;&#31295;/&#20171;&#35703;BCP20211025&#36865;&#20449;&#20998;byBCPJAPAN/&#20171;&#35703;BCP&#33258;&#28982;&#28797;&#23475;&#30330;&#29983;&#26178;&#12395;&#12362;&#12369;&#12427;&#26989;&#21209;&#32153;&#32154;&#35336;&#30011;v1.4.doc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hlw.go.jp/content/000774585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content/000749542.doc" TargetMode="External"/><Relationship Id="rId13" Type="http://schemas.openxmlformats.org/officeDocument/2006/relationships/hyperlink" Target="https://www.mhlw.go.jp/content/000749545.doc" TargetMode="External"/><Relationship Id="rId3" Type="http://schemas.openxmlformats.org/officeDocument/2006/relationships/hyperlink" Target="https://www.chusho.meti.go.jp/keiei/antei/bousai/download/keizokuryoku/tebiki_tandoku.pdf?0627" TargetMode="External"/><Relationship Id="rId7" Type="http://schemas.openxmlformats.org/officeDocument/2006/relationships/hyperlink" Target="https://www.mhlw.go.jp/content/000749541.doc" TargetMode="External"/><Relationship Id="rId12" Type="http://schemas.openxmlformats.org/officeDocument/2006/relationships/hyperlink" Target="https://www.mhlw.go.jp/content/000749543.pdf" TargetMode="External"/><Relationship Id="rId2" Type="http://schemas.openxmlformats.org/officeDocument/2006/relationships/hyperlink" Target="https://www.keizokuryoku.go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hlw.go.jp/content/000749540.doc" TargetMode="External"/><Relationship Id="rId11" Type="http://schemas.openxmlformats.org/officeDocument/2006/relationships/hyperlink" Target="https://www.mhlw.go.jp/content/000922066.xlsx" TargetMode="External"/><Relationship Id="rId5" Type="http://schemas.openxmlformats.org/officeDocument/2006/relationships/hyperlink" Target="https://www.mhlw.go.jp/content/000749539.xlsx" TargetMode="External"/><Relationship Id="rId15" Type="http://schemas.openxmlformats.org/officeDocument/2006/relationships/hyperlink" Target="https://www.mhlw.go.jp/content/000922098.xlsx" TargetMode="External"/><Relationship Id="rId10" Type="http://schemas.openxmlformats.org/officeDocument/2006/relationships/hyperlink" Target="https://www.mhlw.go.jp/content/000922086.xlsx" TargetMode="External"/><Relationship Id="rId4" Type="http://schemas.openxmlformats.org/officeDocument/2006/relationships/hyperlink" Target="https://www.mhlw.go.jp/content/000922077.pdf" TargetMode="External"/><Relationship Id="rId9" Type="http://schemas.openxmlformats.org/officeDocument/2006/relationships/hyperlink" Target="https://www.mhlw.go.jp/content/000922085.xlsx" TargetMode="External"/><Relationship Id="rId14" Type="http://schemas.openxmlformats.org/officeDocument/2006/relationships/hyperlink" Target="https://www.mhlw.go.jp/content/000922097.xls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1F908-4F38-AD41-BE02-C3C54B060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05" y="1122362"/>
            <a:ext cx="10619873" cy="2904205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r>
              <a:rPr lang="ja-JP" altLang="en-US" sz="8000"/>
              <a:t>介護</a:t>
            </a:r>
            <a:r>
              <a:rPr kumimoji="1" lang="en-US" altLang="ja-JP" sz="8000" dirty="0"/>
              <a:t>BCP</a:t>
            </a:r>
            <a:br>
              <a:rPr kumimoji="1" lang="en-US" altLang="ja-JP" dirty="0"/>
            </a:br>
            <a:r>
              <a:rPr kumimoji="1" lang="ja-JP" altLang="en-US"/>
              <a:t>３</a:t>
            </a:r>
            <a:r>
              <a:rPr lang="en-US" altLang="ja-JP" dirty="0"/>
              <a:t>s</a:t>
            </a:r>
            <a:r>
              <a:rPr kumimoji="1" lang="en-US" altLang="ja-JP" dirty="0"/>
              <a:t>tep</a:t>
            </a:r>
            <a:r>
              <a:rPr kumimoji="1" lang="ja-JP" altLang="en-US"/>
              <a:t>作成講座</a:t>
            </a:r>
            <a:r>
              <a:rPr kumimoji="1" lang="en-US" altLang="ja-JP" dirty="0"/>
              <a:t> </a:t>
            </a:r>
            <a:br>
              <a:rPr kumimoji="1" lang="en-US" altLang="ja-JP" dirty="0"/>
            </a:br>
            <a:r>
              <a:rPr lang="ja-JP" altLang="en-US" sz="4000"/>
              <a:t>サポートライン</a:t>
            </a:r>
            <a:r>
              <a:rPr lang="en" altLang="ja-JP" sz="4000" dirty="0"/>
              <a:t>KAGAWA</a:t>
            </a:r>
            <a:r>
              <a:rPr lang="ja-JP" altLang="en-US" sz="4000"/>
              <a:t>　オリジナル特別講座</a:t>
            </a:r>
            <a:br>
              <a:rPr lang="en-US" altLang="ja-JP" sz="4000" dirty="0"/>
            </a:br>
            <a:r>
              <a:rPr lang="en-US" altLang="ja-JP" sz="4000" b="1" dirty="0">
                <a:solidFill>
                  <a:srgbClr val="C00000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《2022/9/1 </a:t>
            </a:r>
            <a:r>
              <a:rPr lang="ja-JP" altLang="en-US" sz="4000" b="1">
                <a:solidFill>
                  <a:srgbClr val="C00000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新型コロナ編</a:t>
            </a:r>
            <a:r>
              <a:rPr lang="en-US" altLang="ja-JP" sz="4000" b="1" dirty="0">
                <a:solidFill>
                  <a:srgbClr val="C00000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》</a:t>
            </a:r>
            <a:endParaRPr kumimoji="1" lang="ja-JP" altLang="en-US" b="1">
              <a:solidFill>
                <a:srgbClr val="C00000"/>
              </a:solidFill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F82CB2-E72C-2A49-86B5-EF6C37F29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8231" y="5583803"/>
            <a:ext cx="7523747" cy="895030"/>
          </a:xfrm>
        </p:spPr>
        <p:txBody>
          <a:bodyPr>
            <a:normAutofit/>
          </a:bodyPr>
          <a:lstStyle/>
          <a:p>
            <a:r>
              <a:rPr kumimoji="1" lang="ja-JP" altLang="en-US"/>
              <a:t>株式会社</a:t>
            </a:r>
            <a:r>
              <a:rPr kumimoji="1" lang="en-US" altLang="ja-JP" dirty="0"/>
              <a:t>BCPJAPAN </a:t>
            </a:r>
            <a:r>
              <a:rPr kumimoji="1" lang="ja-JP" altLang="en-US"/>
              <a:t>代表取締役山口泰信</a:t>
            </a:r>
            <a:endParaRPr kumimoji="1" lang="en-US" altLang="ja-JP" dirty="0"/>
          </a:p>
          <a:p>
            <a:r>
              <a:rPr lang="en-US" altLang="ja-JP" dirty="0" err="1"/>
              <a:t>info@bcpjapan.jp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CDC6DA-EC52-4D4A-A2F7-27F7F67D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4266300"/>
            <a:ext cx="3112170" cy="2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55D8E-DD81-5CDA-2FA2-6A2F3E46D573}"/>
              </a:ext>
            </a:extLst>
          </p:cNvPr>
          <p:cNvSpPr txBox="1"/>
          <p:nvPr/>
        </p:nvSpPr>
        <p:spPr>
          <a:xfrm>
            <a:off x="3049073" y="3247553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>
                <a:hlinkClick r:id="rId2"/>
              </a:rPr>
              <a:t>https://youtu.be/kWnJktQ6j6g?t=1220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292B8-B0F1-4DEB-EF45-ED1B7C335D95}"/>
              </a:ext>
            </a:extLst>
          </p:cNvPr>
          <p:cNvSpPr txBox="1"/>
          <p:nvPr/>
        </p:nvSpPr>
        <p:spPr>
          <a:xfrm>
            <a:off x="321972" y="2452232"/>
            <a:ext cx="11870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b="0" i="0" u="none" strike="noStrike">
                <a:effectLst/>
                <a:latin typeface="Roboto" panose="02000000000000000000" pitchFamily="2" charset="0"/>
              </a:rPr>
              <a:t>高齢者施設における新型コロナウイルス感染予防～正しい知識とケアの方法で高齢者を守ろう！～</a:t>
            </a:r>
            <a:r>
              <a:rPr lang="en-US" altLang="ja-JP" b="0" i="0" u="none" strike="noStrike" dirty="0">
                <a:effectLst/>
                <a:latin typeface="Roboto" panose="02000000000000000000" pitchFamily="2" charset="0"/>
              </a:rPr>
              <a:t>【</a:t>
            </a:r>
            <a:r>
              <a:rPr lang="ja-JP" altLang="en-US" b="0" i="0" u="none" strike="noStrike">
                <a:effectLst/>
                <a:latin typeface="Roboto" panose="02000000000000000000" pitchFamily="2" charset="0"/>
              </a:rPr>
              <a:t>全体版</a:t>
            </a:r>
            <a:r>
              <a:rPr lang="en-US" altLang="ja-JP" b="0" i="0" u="none" strike="noStrike" dirty="0">
                <a:effectLst/>
                <a:latin typeface="Roboto" panose="02000000000000000000" pitchFamily="2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86761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hlinkClick r:id="rId2"/>
            <a:extLst>
              <a:ext uri="{FF2B5EF4-FFF2-40B4-BE49-F238E27FC236}">
                <a16:creationId xmlns:a16="http://schemas.microsoft.com/office/drawing/2014/main" id="{8C91CB0B-3B4E-E6E9-BEFF-50032C618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61950"/>
            <a:ext cx="116205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8408-AE16-F289-032E-D9A8B083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自著に掲載の「介護</a:t>
            </a:r>
            <a:r>
              <a:rPr kumimoji="1" lang="en-US" altLang="ja-JP" dirty="0"/>
              <a:t>BCP</a:t>
            </a:r>
            <a:r>
              <a:rPr kumimoji="1" lang="ja-JP" altLang="en-US"/>
              <a:t>」</a:t>
            </a:r>
          </a:p>
        </p:txBody>
      </p:sp>
      <p:sp>
        <p:nvSpPr>
          <p:cNvPr id="4" name="テキスト ボックス 3">
            <a:hlinkClick r:id="rId2"/>
            <a:extLst>
              <a:ext uri="{FF2B5EF4-FFF2-40B4-BE49-F238E27FC236}">
                <a16:creationId xmlns:a16="http://schemas.microsoft.com/office/drawing/2014/main" id="{FB652AA4-C333-3594-ECED-EABA36EF365E}"/>
              </a:ext>
            </a:extLst>
          </p:cNvPr>
          <p:cNvSpPr txBox="1"/>
          <p:nvPr/>
        </p:nvSpPr>
        <p:spPr>
          <a:xfrm>
            <a:off x="416486" y="5042052"/>
            <a:ext cx="1081056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/>
              <a:t>介護BCP自然災害発生時における業務継続計画</a:t>
            </a:r>
          </a:p>
        </p:txBody>
      </p:sp>
      <p:pic>
        <p:nvPicPr>
          <p:cNvPr id="1026" name="Picture 2" descr="スタッフ30名以下の介護事業の「防災BCP(事業継続計画)」">
            <a:hlinkClick r:id="rId2"/>
            <a:extLst>
              <a:ext uri="{FF2B5EF4-FFF2-40B4-BE49-F238E27FC236}">
                <a16:creationId xmlns:a16="http://schemas.microsoft.com/office/drawing/2014/main" id="{7EEAD8DA-CE48-22C5-EC25-B5037FE2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22" y="365125"/>
            <a:ext cx="28702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EC1130-DD0E-4C28-8FBA-D0EA74C3C35A}"/>
              </a:ext>
            </a:extLst>
          </p:cNvPr>
          <p:cNvSpPr txBox="1"/>
          <p:nvPr/>
        </p:nvSpPr>
        <p:spPr>
          <a:xfrm>
            <a:off x="721217" y="2253803"/>
            <a:ext cx="6917027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【</a:t>
            </a:r>
            <a:r>
              <a:rPr lang="ja-JP" altLang="en-US" sz="2400"/>
              <a:t>汚染廃棄物</a:t>
            </a:r>
            <a:r>
              <a:rPr lang="en-US" altLang="ja-JP" sz="2400" dirty="0"/>
              <a:t>】</a:t>
            </a:r>
          </a:p>
          <a:p>
            <a:r>
              <a:rPr lang="ja-JP" altLang="ja-JP" sz="2400"/>
              <a:t>コロナ感染症対策に使用したものは、</a:t>
            </a:r>
            <a:endParaRPr lang="en-US" altLang="ja-JP" sz="2400" dirty="0"/>
          </a:p>
          <a:p>
            <a:r>
              <a:rPr lang="ja-JP" altLang="ja-JP" sz="2400"/>
              <a:t>アルコール噴霧し３日間の保管後</a:t>
            </a:r>
            <a:r>
              <a:rPr lang="ja-JP" altLang="en-US" sz="2400"/>
              <a:t>、</a:t>
            </a:r>
            <a:endParaRPr lang="en-US" altLang="ja-JP" sz="2400" dirty="0"/>
          </a:p>
          <a:p>
            <a:r>
              <a:rPr lang="ja-JP" altLang="ja-JP" sz="2400"/>
              <a:t>普通ゴミとして処理する</a:t>
            </a:r>
            <a:r>
              <a:rPr lang="ja-JP" altLang="en-US" sz="2400"/>
              <a:t>。</a:t>
            </a:r>
            <a:endParaRPr lang="en-US" altLang="ja-JP" sz="2400" dirty="0"/>
          </a:p>
          <a:p>
            <a:r>
              <a:rPr lang="ja-JP" altLang="ja-JP" sz="2400"/>
              <a:t>（７２時間でウイルスの感染機能なし） 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55571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5A2BFE-4DA4-B64D-8E55-692CB61B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コロナ感染者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B7185D-1EFF-544F-9825-814210AA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349" y="1623848"/>
            <a:ext cx="7511472" cy="4478212"/>
          </a:xfrm>
        </p:spPr>
        <p:txBody>
          <a:bodyPr>
            <a:normAutofit/>
          </a:bodyPr>
          <a:lstStyle/>
          <a:p>
            <a:r>
              <a:rPr lang="ja-JP" altLang="en-US" sz="2400"/>
              <a:t>避難所では感染者は受け付けない</a:t>
            </a:r>
            <a:endParaRPr lang="en-US" altLang="ja-JP" sz="2400" dirty="0"/>
          </a:p>
          <a:p>
            <a:r>
              <a:rPr lang="ja-JP" altLang="en-US" sz="2400"/>
              <a:t>避難所に入る時に、検温し熱がないことを確認</a:t>
            </a:r>
            <a:endParaRPr lang="en-US" altLang="ja-JP" sz="2400" dirty="0"/>
          </a:p>
          <a:p>
            <a:r>
              <a:rPr lang="ja-JP" altLang="en-US" sz="2400"/>
              <a:t>避難する際は、食料・水などの非常持ち出し品と合わせて、マスクや体温計、消毒液などご自身で使用する感染症対策用品を持参してください。</a:t>
            </a:r>
          </a:p>
          <a:p>
            <a:r>
              <a:rPr lang="ja-JP" altLang="en-US" sz="2400"/>
              <a:t>避難所以外の避難先も検討しましょう。</a:t>
            </a:r>
          </a:p>
          <a:p>
            <a:r>
              <a:rPr lang="ja-JP" altLang="en-US" sz="2400"/>
              <a:t>市の指定避難所だけではなく、自宅の安全を確認した上での自宅避難（</a:t>
            </a:r>
            <a:r>
              <a:rPr lang="en-US" altLang="ja-JP" sz="2400" dirty="0"/>
              <a:t>2</a:t>
            </a:r>
            <a:r>
              <a:rPr lang="ja-JP" altLang="en-US" sz="2400"/>
              <a:t>階への避難など）や、親戚や友人宅、宿泊施設への避難も検討してください。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DE0280-705A-5A4A-844C-8BC524BB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C488-F24E-F54A-9419-422FE66354AA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853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691BB4-264E-DD44-87F3-13C7D031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81" y="706199"/>
            <a:ext cx="9514039" cy="54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7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9F1B25-7A20-2D41-89CE-50E69F89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00" y="732480"/>
            <a:ext cx="9566602" cy="53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6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45BFEA-C295-EF41-A8DC-86DBCA3C5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00" y="695685"/>
            <a:ext cx="9566602" cy="54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131C09-F154-C04C-B947-30D67DE65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25" y="716711"/>
            <a:ext cx="9524552" cy="54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02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2"/>
            <a:extLst>
              <a:ext uri="{FF2B5EF4-FFF2-40B4-BE49-F238E27FC236}">
                <a16:creationId xmlns:a16="http://schemas.microsoft.com/office/drawing/2014/main" id="{19539B3B-AF83-5545-AB73-80FFAD0B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73" y="742993"/>
            <a:ext cx="9608654" cy="537201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72613F-2902-1A45-B4F1-AD4FD79BF442}"/>
              </a:ext>
            </a:extLst>
          </p:cNvPr>
          <p:cNvSpPr txBox="1"/>
          <p:nvPr/>
        </p:nvSpPr>
        <p:spPr>
          <a:xfrm>
            <a:off x="9266456" y="2053707"/>
            <a:ext cx="1664967" cy="44585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ja-JP" altLang="en-US" sz="2317"/>
              <a:t>リンクあり</a:t>
            </a:r>
          </a:p>
        </p:txBody>
      </p:sp>
    </p:spTree>
    <p:extLst>
      <p:ext uri="{BB962C8B-B14F-4D97-AF65-F5344CB8AC3E}">
        <p14:creationId xmlns:p14="http://schemas.microsoft.com/office/powerpoint/2010/main" val="319410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79D62-FDAA-D345-B1D4-A279ADB0363E}"/>
              </a:ext>
            </a:extLst>
          </p:cNvPr>
          <p:cNvSpPr/>
          <p:nvPr/>
        </p:nvSpPr>
        <p:spPr>
          <a:xfrm>
            <a:off x="1357378" y="1049143"/>
            <a:ext cx="4541509" cy="5128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559">
                <a:latin typeface="Helvetica Neue" panose="02000503000000020004" pitchFamily="2" charset="0"/>
              </a:rPr>
              <a:t>一人がかかっている可能性があると自己申告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２</a:t>
            </a:r>
            <a:r>
              <a:rPr lang="en-US" altLang="ja-JP" sz="1559" dirty="0">
                <a:latin typeface="Helvetica Neue" panose="02000503000000020004" pitchFamily="2" charset="0"/>
              </a:rPr>
              <a:t>〜</a:t>
            </a:r>
            <a:r>
              <a:rPr lang="ja-JP" altLang="en-US" sz="1559">
                <a:latin typeface="Helvetica Neue" panose="02000503000000020004" pitchFamily="2" charset="0"/>
              </a:rPr>
              <a:t>３日の間に増えた、熱や咳ホテル療養中に発病とか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匂いや味がわからなくなる。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状況の把握が重要。最初の発見者とは限らない</a:t>
            </a:r>
          </a:p>
          <a:p>
            <a:endParaRPr lang="ja-JP" altLang="en-US" sz="1559">
              <a:latin typeface="Helvetica Neue" panose="02000503000000020004" pitchFamily="2" charset="0"/>
            </a:endParaRPr>
          </a:p>
          <a:p>
            <a:r>
              <a:rPr lang="ja-JP" altLang="en-US" sz="1559">
                <a:latin typeface="Helvetica Neue" panose="02000503000000020004" pitchFamily="2" charset="0"/>
              </a:rPr>
              <a:t>家で移す　ダブル職場で別の職場でうつす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スタッフは入院はいない</a:t>
            </a:r>
          </a:p>
          <a:p>
            <a:endParaRPr lang="ja-JP" altLang="en-US" sz="1559">
              <a:latin typeface="Helvetica Neue" panose="02000503000000020004" pitchFamily="2" charset="0"/>
            </a:endParaRPr>
          </a:p>
          <a:p>
            <a:r>
              <a:rPr lang="ja-JP" altLang="en-US" sz="1559">
                <a:latin typeface="Helvetica Neue" panose="02000503000000020004" pitchFamily="2" charset="0"/>
              </a:rPr>
              <a:t>利用者さんの方がうつるのが早い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老人ホームのほとんどがカカった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病院に送る　延命処置するかしないかを保健所が聞いてくる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施設で亡くなるの場合は、治療をしない</a:t>
            </a:r>
          </a:p>
          <a:p>
            <a:endParaRPr lang="ja-JP" altLang="en-US" sz="1559">
              <a:latin typeface="Helvetica Neue" panose="02000503000000020004" pitchFamily="2" charset="0"/>
            </a:endParaRPr>
          </a:p>
          <a:p>
            <a:r>
              <a:rPr lang="ja-JP" altLang="en-US" sz="1559">
                <a:latin typeface="Helvetica Neue" panose="02000503000000020004" pitchFamily="2" charset="0"/>
              </a:rPr>
              <a:t>食事の配膳に時間がかかる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死亡確認に医者来る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葬儀屋も中に入らない</a:t>
            </a:r>
            <a:br>
              <a:rPr lang="ja-JP" altLang="en-US" sz="1559">
                <a:latin typeface="Helvetica Neue" panose="02000503000000020004" pitchFamily="2" charset="0"/>
              </a:rPr>
            </a:br>
            <a:endParaRPr lang="ja-JP" altLang="en-US" sz="1559">
              <a:latin typeface="Helvetica Neue" panose="02000503000000020004" pitchFamily="2" charset="0"/>
            </a:endParaRPr>
          </a:p>
          <a:p>
            <a:r>
              <a:rPr lang="ja-JP" altLang="en-US" sz="1559">
                <a:latin typeface="Helvetica Neue" panose="02000503000000020004" pitchFamily="2" charset="0"/>
              </a:rPr>
              <a:t>のうたい袋と棺桶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骨あげとかしかできなかった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060FD36-8C5A-D748-907A-8E509F95FAC9}"/>
              </a:ext>
            </a:extLst>
          </p:cNvPr>
          <p:cNvSpPr/>
          <p:nvPr/>
        </p:nvSpPr>
        <p:spPr>
          <a:xfrm>
            <a:off x="6064463" y="1049143"/>
            <a:ext cx="4849006" cy="53709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559">
                <a:latin typeface="Helvetica Neue" panose="02000503000000020004" pitchFamily="2" charset="0"/>
              </a:rPr>
              <a:t>トラブルはなかった。</a:t>
            </a:r>
          </a:p>
          <a:p>
            <a:br>
              <a:rPr lang="ja-JP" altLang="en-US" sz="1559">
                <a:latin typeface="Helvetica Neue" panose="02000503000000020004" pitchFamily="2" charset="0"/>
              </a:rPr>
            </a:br>
            <a:endParaRPr lang="ja-JP" altLang="en-US" sz="1559">
              <a:latin typeface="Helvetica Neue" panose="02000503000000020004" pitchFamily="2" charset="0"/>
            </a:endParaRPr>
          </a:p>
          <a:p>
            <a:r>
              <a:rPr lang="ja-JP" altLang="en-US" sz="1559">
                <a:latin typeface="Helvetica Neue" panose="02000503000000020004" pitchFamily="2" charset="0"/>
              </a:rPr>
              <a:t>ゾーンニングで良くなった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建物の構造で渡り廊下で繋がっている　２階の奥をコロナゾーン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渡廊下と廊下をイエローゾーン</a:t>
            </a:r>
          </a:p>
          <a:p>
            <a:r>
              <a:rPr lang="ja-JP" altLang="en-US" sz="1559">
                <a:latin typeface="Helvetica Neue" panose="02000503000000020004" pitchFamily="2" charset="0"/>
              </a:rPr>
              <a:t>インとアウトを分けた。</a:t>
            </a:r>
          </a:p>
          <a:p>
            <a:br>
              <a:rPr lang="ja-JP" altLang="en-US" sz="1559">
                <a:latin typeface="Helvetica Neue" panose="02000503000000020004" pitchFamily="2" charset="0"/>
              </a:rPr>
            </a:br>
            <a:r>
              <a:rPr lang="ja-JP" altLang="en-US" sz="1559">
                <a:latin typeface="Helvetica Neue" panose="02000503000000020004" pitchFamily="2" charset="0"/>
              </a:rPr>
              <a:t>期間は１ヶ月で収束</a:t>
            </a:r>
          </a:p>
          <a:p>
            <a:endParaRPr lang="ja-JP" altLang="en-US" sz="1559">
              <a:latin typeface="Helvetica Neue" panose="02000503000000020004" pitchFamily="2" charset="0"/>
            </a:endParaRPr>
          </a:p>
          <a:p>
            <a:r>
              <a:rPr lang="ja-JP" altLang="en-US" sz="1559">
                <a:latin typeface="Helvetica Neue" panose="02000503000000020004" pitchFamily="2" charset="0"/>
              </a:rPr>
              <a:t>結束が強まった</a:t>
            </a:r>
          </a:p>
          <a:p>
            <a:endParaRPr lang="ja-JP" altLang="en-US" sz="1559">
              <a:latin typeface="Helvetica Neue" panose="02000503000000020004" pitchFamily="2" charset="0"/>
            </a:endParaRPr>
          </a:p>
          <a:p>
            <a:r>
              <a:rPr lang="ja-JP" altLang="en-US" sz="1559">
                <a:latin typeface="Helvetica Neue" panose="02000503000000020004" pitchFamily="2" charset="0"/>
              </a:rPr>
              <a:t>関わるスタッフと関わらないスタッフに分かれた。</a:t>
            </a:r>
          </a:p>
          <a:p>
            <a:r>
              <a:rPr lang="en" altLang="ja-JP" sz="1559" dirty="0">
                <a:latin typeface="Helvetica Neue" panose="02000503000000020004" pitchFamily="2" charset="0"/>
              </a:rPr>
              <a:t>Zoom</a:t>
            </a:r>
            <a:r>
              <a:rPr lang="ja-JP" altLang="en-US" sz="1559">
                <a:latin typeface="Helvetica Neue" panose="02000503000000020004" pitchFamily="2" charset="0"/>
              </a:rPr>
              <a:t>オンラインで本社とも連絡した</a:t>
            </a:r>
          </a:p>
          <a:p>
            <a:endParaRPr lang="ja-JP" altLang="en-US" sz="1559">
              <a:latin typeface="Helvetica Neue" panose="02000503000000020004" pitchFamily="2" charset="0"/>
            </a:endParaRPr>
          </a:p>
          <a:p>
            <a:r>
              <a:rPr lang="ja-JP" altLang="en-US" sz="1559">
                <a:latin typeface="Helvetica Neue" panose="02000503000000020004" pitchFamily="2" charset="0"/>
              </a:rPr>
              <a:t>施設内でもオンラインでやった。</a:t>
            </a:r>
          </a:p>
          <a:p>
            <a:endParaRPr lang="ja-JP" altLang="en-US" sz="1559">
              <a:latin typeface="Helvetica Neue" panose="02000503000000020004" pitchFamily="2" charset="0"/>
            </a:endParaRPr>
          </a:p>
          <a:p>
            <a:r>
              <a:rPr lang="ja-JP" altLang="en-US" sz="1559">
                <a:latin typeface="Helvetica Neue" panose="02000503000000020004" pitchFamily="2" charset="0"/>
              </a:rPr>
              <a:t>私はならないだろう　１階目は陰性で、２階目は陽性、</a:t>
            </a:r>
          </a:p>
          <a:p>
            <a:r>
              <a:rPr lang="en" altLang="ja-JP" sz="1559" dirty="0">
                <a:latin typeface="Helvetica Neue" panose="02000503000000020004" pitchFamily="2" charset="0"/>
              </a:rPr>
              <a:t>PCR</a:t>
            </a:r>
            <a:r>
              <a:rPr lang="ja-JP" altLang="en-US" sz="1559">
                <a:latin typeface="Helvetica Neue" panose="02000503000000020004" pitchFamily="2" charset="0"/>
              </a:rPr>
              <a:t>は１週間で一回と異変を感じたら</a:t>
            </a:r>
          </a:p>
          <a:p>
            <a:r>
              <a:rPr lang="ja-JP" altLang="en-US" sz="1559">
                <a:latin typeface="Hiragino Sans" panose="020B0400000000000000" pitchFamily="34" charset="-128"/>
                <a:ea typeface="Hiragino Sans" panose="020B0400000000000000" pitchFamily="34" charset="-128"/>
              </a:rPr>
              <a:t>こうげん検査は何度もやった。</a:t>
            </a:r>
          </a:p>
        </p:txBody>
      </p:sp>
    </p:spTree>
    <p:extLst>
      <p:ext uri="{BB962C8B-B14F-4D97-AF65-F5344CB8AC3E}">
        <p14:creationId xmlns:p14="http://schemas.microsoft.com/office/powerpoint/2010/main" val="80420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EDEBD-DB36-734C-B3DD-3B370E71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kumimoji="1" lang="ja-JP" altLang="en-US" sz="3200"/>
              <a:t>３回の３</a:t>
            </a:r>
            <a:r>
              <a:rPr kumimoji="1" lang="en-US" altLang="ja-JP" sz="3200" dirty="0"/>
              <a:t> STEP</a:t>
            </a:r>
            <a:r>
              <a:rPr kumimoji="1" lang="ja-JP" altLang="en-US" sz="3200"/>
              <a:t>方式で</a:t>
            </a:r>
            <a:br>
              <a:rPr kumimoji="1" lang="en-US" altLang="ja-JP" sz="3200" dirty="0"/>
            </a:br>
            <a:r>
              <a:rPr kumimoji="1" lang="ja-JP" altLang="en-US" sz="3200"/>
              <a:t>フォーマットに記入します。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C43BD8-744B-EB4B-8520-A969351C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5152763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Step1  </a:t>
            </a:r>
            <a:r>
              <a:rPr kumimoji="1" lang="ja-JP" altLang="en-US" sz="2400"/>
              <a:t>自然災害に関する</a:t>
            </a:r>
            <a:r>
              <a:rPr kumimoji="1" lang="en-US" altLang="ja-JP" sz="2400" dirty="0"/>
              <a:t>BCP</a:t>
            </a:r>
            <a:r>
              <a:rPr kumimoji="1" lang="ja-JP" altLang="en-US" sz="2400"/>
              <a:t>策定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/>
              <a:t>　　・</a:t>
            </a:r>
            <a:r>
              <a:rPr kumimoji="1" lang="en-US" altLang="ja-JP" sz="2400" dirty="0"/>
              <a:t>Word</a:t>
            </a:r>
            <a:r>
              <a:rPr kumimoji="1" lang="ja-JP" altLang="en-US" sz="2400"/>
              <a:t>フォーマット自然災害編（厚労省）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/>
              <a:t>　　・</a:t>
            </a:r>
            <a:r>
              <a:rPr kumimoji="1" lang="en-US" altLang="ja-JP" sz="2400" dirty="0"/>
              <a:t>Word</a:t>
            </a:r>
            <a:r>
              <a:rPr kumimoji="1" lang="ja-JP" altLang="en-US" sz="2400"/>
              <a:t>フォーマット事業継続力強化計画（経産省）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2400"/>
              <a:t>　　・経産省の</a:t>
            </a:r>
            <a:r>
              <a:rPr lang="en-US" altLang="ja-JP" sz="2400" dirty="0" err="1"/>
              <a:t>gB</a:t>
            </a:r>
            <a:r>
              <a:rPr kumimoji="1" lang="en-US" altLang="ja-JP" sz="2400" dirty="0" err="1"/>
              <a:t>iz</a:t>
            </a:r>
            <a:r>
              <a:rPr kumimoji="1" lang="ja-JP" altLang="en-US" sz="2400"/>
              <a:t>登録方法（その他のリンク）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Step2  </a:t>
            </a:r>
            <a:r>
              <a:rPr kumimoji="1" lang="ja-JP" altLang="en-US" sz="2400">
                <a:solidFill>
                  <a:srgbClr val="FF0000"/>
                </a:solidFill>
              </a:rPr>
              <a:t>新型コロナ対策</a:t>
            </a:r>
            <a:r>
              <a:rPr kumimoji="1" lang="en-US" altLang="ja-JP" sz="2400" dirty="0">
                <a:solidFill>
                  <a:srgbClr val="FF0000"/>
                </a:solidFill>
              </a:rPr>
              <a:t>BCP</a:t>
            </a:r>
            <a:r>
              <a:rPr kumimoji="1" lang="ja-JP" altLang="en-US" sz="2400">
                <a:solidFill>
                  <a:srgbClr val="FF0000"/>
                </a:solidFill>
              </a:rPr>
              <a:t>策定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>
                <a:solidFill>
                  <a:srgbClr val="FF0000"/>
                </a:solidFill>
              </a:rPr>
              <a:t>　　・</a:t>
            </a:r>
            <a:r>
              <a:rPr lang="en-US" altLang="ja-JP" sz="2400" dirty="0">
                <a:solidFill>
                  <a:srgbClr val="FF0000"/>
                </a:solidFill>
              </a:rPr>
              <a:t>Excel</a:t>
            </a:r>
            <a:r>
              <a:rPr lang="ja-JP" altLang="en-US" sz="2400">
                <a:solidFill>
                  <a:srgbClr val="FF0000"/>
                </a:solidFill>
              </a:rPr>
              <a:t>フォーマット新型コロナ編（厚労省）色々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Step3  </a:t>
            </a:r>
            <a:r>
              <a:rPr lang="ja-JP" altLang="en-US" sz="2400"/>
              <a:t>分科会（訪問</a:t>
            </a:r>
            <a:r>
              <a:rPr lang="en-US" altLang="ja-JP" sz="2400" dirty="0"/>
              <a:t>zoom</a:t>
            </a:r>
            <a:r>
              <a:rPr lang="ja-JP" altLang="en-US" sz="2400"/>
              <a:t>１回・通所リアル１回・入所リアル１回・）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　　（それぞれの特徴に合わせて作成＋質疑応答）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　　　＋入所の時に「防災訓練」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46051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E1F6D-B838-9F43-B543-BBF7355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7" y="227103"/>
            <a:ext cx="7850036" cy="911494"/>
          </a:xfrm>
          <a:solidFill>
            <a:srgbClr val="002060"/>
          </a:solidFill>
          <a:ln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10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月下旬の完成</a:t>
            </a:r>
            <a:r>
              <a:rPr kumimoji="1"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11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月</a:t>
            </a:r>
            <a:r>
              <a:rPr kumimoji="1"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14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日までに経産省</a:t>
            </a:r>
            <a:br>
              <a:rPr kumimoji="1" lang="en-US" altLang="ja-JP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提出</a:t>
            </a: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237CB4E0-4774-6741-B13A-2C6BF4AF4CDA}"/>
              </a:ext>
            </a:extLst>
          </p:cNvPr>
          <p:cNvSpPr/>
          <p:nvPr/>
        </p:nvSpPr>
        <p:spPr>
          <a:xfrm>
            <a:off x="1052422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tx1"/>
                </a:solidFill>
              </a:rPr>
              <a:t>事前セミナー無料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C81767B-8CA8-B041-B608-0BD7868C633A}"/>
              </a:ext>
            </a:extLst>
          </p:cNvPr>
          <p:cNvSpPr/>
          <p:nvPr/>
        </p:nvSpPr>
        <p:spPr>
          <a:xfrm>
            <a:off x="1052423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ハザードマップの調ベ方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安否確認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BCP</a:t>
            </a:r>
            <a:r>
              <a:rPr lang="ja-JP" altLang="en-US">
                <a:solidFill>
                  <a:schemeClr val="tx1"/>
                </a:solidFill>
              </a:rPr>
              <a:t>タイミング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重要業務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重要事業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対応体制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5907D542-1C4A-4143-A674-563B35A895DA}"/>
              </a:ext>
            </a:extLst>
          </p:cNvPr>
          <p:cNvSpPr/>
          <p:nvPr/>
        </p:nvSpPr>
        <p:spPr>
          <a:xfrm>
            <a:off x="3533954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１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A9A05570-3E61-E24A-B52D-E2377163D7F3}"/>
              </a:ext>
            </a:extLst>
          </p:cNvPr>
          <p:cNvSpPr/>
          <p:nvPr/>
        </p:nvSpPr>
        <p:spPr>
          <a:xfrm>
            <a:off x="3533955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記入方法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事前災害の脅威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対応策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事業継続戦略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事業継続力強化計画の書き方</a:t>
            </a:r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BF14D09F-32FB-A247-8AC7-7B0ACEA0DC50}"/>
              </a:ext>
            </a:extLst>
          </p:cNvPr>
          <p:cNvSpPr/>
          <p:nvPr/>
        </p:nvSpPr>
        <p:spPr>
          <a:xfrm>
            <a:off x="6015485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２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2EA445F5-0E66-9042-92A5-0B25ABF6F757}"/>
              </a:ext>
            </a:extLst>
          </p:cNvPr>
          <p:cNvSpPr/>
          <p:nvPr/>
        </p:nvSpPr>
        <p:spPr>
          <a:xfrm>
            <a:off x="6015486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コロナ対策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インフルエンザ対策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ノロウィルス対策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衛生関連備蓄品</a:t>
            </a: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0FF0167F-9497-0245-BCCE-6857093EEB5F}"/>
              </a:ext>
            </a:extLst>
          </p:cNvPr>
          <p:cNvSpPr/>
          <p:nvPr/>
        </p:nvSpPr>
        <p:spPr>
          <a:xfrm>
            <a:off x="8209471" y="1794159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STEP</a:t>
            </a:r>
            <a:r>
              <a:rPr lang="ja-JP" altLang="en-US" sz="2000">
                <a:solidFill>
                  <a:schemeClr val="bg1"/>
                </a:solidFill>
              </a:rPr>
              <a:t>３</a:t>
            </a:r>
            <a:r>
              <a:rPr lang="en-US" altLang="ja-JP" sz="2000" dirty="0">
                <a:solidFill>
                  <a:schemeClr val="bg1"/>
                </a:solidFill>
              </a:rPr>
              <a:t>-1</a:t>
            </a:r>
            <a:endParaRPr lang="ja-JP" altLang="en-US" sz="2000">
              <a:solidFill>
                <a:schemeClr val="bg1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91C883B5-58B5-BA41-BD27-A87D8BF5E9A1}"/>
              </a:ext>
            </a:extLst>
          </p:cNvPr>
          <p:cNvSpPr/>
          <p:nvPr/>
        </p:nvSpPr>
        <p:spPr>
          <a:xfrm>
            <a:off x="10403457" y="1690688"/>
            <a:ext cx="1429108" cy="12249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bg1"/>
                </a:solidFill>
              </a:rPr>
              <a:t>訪問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49123ED9-A9BE-424E-8FAF-DCD7D01DDEB5}"/>
              </a:ext>
            </a:extLst>
          </p:cNvPr>
          <p:cNvSpPr/>
          <p:nvPr/>
        </p:nvSpPr>
        <p:spPr>
          <a:xfrm>
            <a:off x="8209471" y="3347002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-2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CD034BE9-B7C1-9C4D-84E2-E37E776D9C15}"/>
              </a:ext>
            </a:extLst>
          </p:cNvPr>
          <p:cNvSpPr/>
          <p:nvPr/>
        </p:nvSpPr>
        <p:spPr>
          <a:xfrm>
            <a:off x="10403457" y="3243531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通所</a:t>
            </a: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A0F642EC-59B3-F44D-92D0-6B15262B25F1}"/>
              </a:ext>
            </a:extLst>
          </p:cNvPr>
          <p:cNvSpPr/>
          <p:nvPr/>
        </p:nvSpPr>
        <p:spPr>
          <a:xfrm>
            <a:off x="8209471" y="4899845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-4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17E3FCAC-6AC8-4741-9840-7E9939EF5522}"/>
              </a:ext>
            </a:extLst>
          </p:cNvPr>
          <p:cNvSpPr/>
          <p:nvPr/>
        </p:nvSpPr>
        <p:spPr>
          <a:xfrm>
            <a:off x="10403457" y="4796374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入所</a:t>
            </a:r>
          </a:p>
          <a:p>
            <a:pPr algn="ctr"/>
            <a:r>
              <a:rPr lang="ja-JP" altLang="en-US" sz="2800">
                <a:solidFill>
                  <a:schemeClr val="tx1"/>
                </a:solidFill>
              </a:rPr>
              <a:t>＋</a:t>
            </a:r>
            <a:r>
              <a:rPr lang="ja-JP" altLang="en-US" sz="2800">
                <a:solidFill>
                  <a:srgbClr val="FF0000"/>
                </a:solidFill>
                <a:highlight>
                  <a:srgbClr val="FFFF00"/>
                </a:highlight>
              </a:rPr>
              <a:t>訓練</a:t>
            </a:r>
            <a:endParaRPr kumimoji="1" lang="ja-JP" altLang="en-US" sz="28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9A61857D-FFA3-2B42-815B-885AF9A4FBA0}"/>
              </a:ext>
            </a:extLst>
          </p:cNvPr>
          <p:cNvSpPr/>
          <p:nvPr/>
        </p:nvSpPr>
        <p:spPr>
          <a:xfrm>
            <a:off x="8140459" y="517585"/>
            <a:ext cx="3833004" cy="58832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6D99ED-CC44-F04B-9167-F0D7675DF4CA}"/>
              </a:ext>
            </a:extLst>
          </p:cNvPr>
          <p:cNvSpPr txBox="1"/>
          <p:nvPr/>
        </p:nvSpPr>
        <p:spPr>
          <a:xfrm>
            <a:off x="8563151" y="88149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分科会１２０分</a:t>
            </a:r>
            <a:endParaRPr kumimoji="1" lang="ja-JP" altLang="en-US" sz="3200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580ADC6B-B0BC-E839-5E0F-4CD2B6B52F53}"/>
              </a:ext>
            </a:extLst>
          </p:cNvPr>
          <p:cNvSpPr/>
          <p:nvPr/>
        </p:nvSpPr>
        <p:spPr>
          <a:xfrm>
            <a:off x="1221669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r>
              <a:rPr kumimoji="1" lang="ja-JP" altLang="en-US"/>
              <a:t>月初旬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B412FE1D-A260-AE4F-66CC-532ED6721F3A}"/>
              </a:ext>
            </a:extLst>
          </p:cNvPr>
          <p:cNvSpPr/>
          <p:nvPr/>
        </p:nvSpPr>
        <p:spPr>
          <a:xfrm>
            <a:off x="3703201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８</a:t>
            </a:r>
            <a:r>
              <a:rPr kumimoji="1" lang="ja-JP" altLang="en-US"/>
              <a:t>月下旬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40EEC472-02FC-713B-6A0B-5800B9BFBDD5}"/>
              </a:ext>
            </a:extLst>
          </p:cNvPr>
          <p:cNvSpPr/>
          <p:nvPr/>
        </p:nvSpPr>
        <p:spPr>
          <a:xfrm>
            <a:off x="6220676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９</a:t>
            </a:r>
            <a:r>
              <a:rPr kumimoji="1" lang="ja-JP" altLang="en-US"/>
              <a:t>月初旬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F764515C-4A98-B235-4F58-3ECE09863907}"/>
              </a:ext>
            </a:extLst>
          </p:cNvPr>
          <p:cNvSpPr/>
          <p:nvPr/>
        </p:nvSpPr>
        <p:spPr>
          <a:xfrm>
            <a:off x="9833910" y="1521177"/>
            <a:ext cx="857296" cy="684614"/>
          </a:xfrm>
          <a:prstGeom prst="roundRect">
            <a:avLst>
              <a:gd name="adj" fmla="val 2983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0000"/>
                </a:solidFill>
              </a:rPr>
              <a:t>９</a:t>
            </a:r>
            <a:r>
              <a:rPr kumimoji="1" lang="ja-JP" altLang="en-US">
                <a:solidFill>
                  <a:srgbClr val="FF0000"/>
                </a:solidFill>
              </a:rPr>
              <a:t>月</a:t>
            </a:r>
            <a:r>
              <a:rPr kumimoji="1" lang="en-US" altLang="ja-JP" dirty="0">
                <a:solidFill>
                  <a:srgbClr val="FF0000"/>
                </a:solidFill>
              </a:rPr>
              <a:t>27</a:t>
            </a:r>
            <a:r>
              <a:rPr kumimoji="1" lang="ja-JP" altLang="en-US">
                <a:solidFill>
                  <a:srgbClr val="FF0000"/>
                </a:solidFill>
              </a:rPr>
              <a:t>日</a:t>
            </a: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E3D3358F-A4B3-1849-CE68-481F69266CD3}"/>
              </a:ext>
            </a:extLst>
          </p:cNvPr>
          <p:cNvSpPr/>
          <p:nvPr/>
        </p:nvSpPr>
        <p:spPr>
          <a:xfrm>
            <a:off x="9800638" y="3085148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/>
              <a:t>月</a:t>
            </a:r>
            <a:r>
              <a:rPr kumimoji="1" lang="en-US" altLang="ja-JP" dirty="0"/>
              <a:t>3</a:t>
            </a:r>
            <a:r>
              <a:rPr kumimoji="1" lang="ja-JP" altLang="en-US"/>
              <a:t>日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750EC33A-7625-C468-0D7B-9DA295955019}"/>
              </a:ext>
            </a:extLst>
          </p:cNvPr>
          <p:cNvSpPr/>
          <p:nvPr/>
        </p:nvSpPr>
        <p:spPr>
          <a:xfrm>
            <a:off x="9794865" y="4649119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/>
              <a:t>月</a:t>
            </a:r>
            <a:r>
              <a:rPr kumimoji="1" lang="en-US" altLang="ja-JP" dirty="0"/>
              <a:t>26</a:t>
            </a:r>
            <a:r>
              <a:rPr kumimoji="1" lang="ja-JP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507304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B90AC9-0513-A641-B0DB-2514F0A4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44" y="935214"/>
            <a:ext cx="8103956" cy="1325563"/>
          </a:xfrm>
        </p:spPr>
        <p:txBody>
          <a:bodyPr/>
          <a:lstStyle/>
          <a:p>
            <a:r>
              <a:rPr lang="ja-JP" altLang="en-US"/>
              <a:t>山口泰信</a:t>
            </a:r>
            <a:r>
              <a:rPr kumimoji="1" lang="ja-JP" altLang="en-US"/>
              <a:t>は思う　日々の活動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6D9412-0255-A546-8D48-094372AE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48" y="2780006"/>
            <a:ext cx="11061192" cy="3776605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7200" b="1">
                <a:solidFill>
                  <a:srgbClr val="FF0000"/>
                </a:solidFill>
              </a:rPr>
              <a:t>３</a:t>
            </a:r>
            <a:r>
              <a:rPr lang="en-US" altLang="ja-JP" sz="7200" b="1" dirty="0">
                <a:solidFill>
                  <a:srgbClr val="FF0000"/>
                </a:solidFill>
              </a:rPr>
              <a:t>SK</a:t>
            </a:r>
            <a:r>
              <a:rPr lang="ja-JP" altLang="en-US" sz="5400" b="1"/>
              <a:t> （改善活動）が重要</a:t>
            </a:r>
            <a:endParaRPr lang="en-US" altLang="ja-JP" sz="5400" b="1" dirty="0"/>
          </a:p>
          <a:p>
            <a:pPr marL="0" indent="0" algn="ctr">
              <a:buNone/>
            </a:pPr>
            <a:endParaRPr lang="en-US" altLang="ja-JP" sz="2400" b="1" dirty="0"/>
          </a:p>
          <a:p>
            <a:pPr marL="0" indent="0" algn="ctr">
              <a:buNone/>
            </a:pPr>
            <a:r>
              <a:rPr lang="en-US" altLang="ja-JP" sz="5400" b="1" dirty="0">
                <a:solidFill>
                  <a:srgbClr val="FF0000"/>
                </a:solidFill>
              </a:rPr>
              <a:t>S</a:t>
            </a:r>
            <a:r>
              <a:rPr lang="ja-JP" altLang="en-US" sz="5400" b="1"/>
              <a:t>：整理　</a:t>
            </a:r>
            <a:r>
              <a:rPr lang="en-US" altLang="ja-JP" sz="5400" b="1" dirty="0">
                <a:solidFill>
                  <a:srgbClr val="FF0000"/>
                </a:solidFill>
              </a:rPr>
              <a:t>S</a:t>
            </a:r>
            <a:r>
              <a:rPr lang="ja-JP" altLang="en-US" sz="5400" b="1"/>
              <a:t>：整頓　</a:t>
            </a:r>
            <a:r>
              <a:rPr lang="en-US" altLang="ja-JP" sz="5400" b="1" dirty="0">
                <a:solidFill>
                  <a:srgbClr val="FF0000"/>
                </a:solidFill>
              </a:rPr>
              <a:t>S</a:t>
            </a:r>
            <a:r>
              <a:rPr lang="ja-JP" altLang="en-US" sz="5400" b="1"/>
              <a:t>：清掃</a:t>
            </a:r>
            <a:endParaRPr lang="en-US" altLang="ja-JP" sz="5400" b="1" dirty="0"/>
          </a:p>
          <a:p>
            <a:pPr marL="0" indent="0" algn="ctr">
              <a:buNone/>
            </a:pPr>
            <a:r>
              <a:rPr lang="en-US" altLang="ja-JP" sz="5400" b="1" dirty="0">
                <a:solidFill>
                  <a:srgbClr val="FF0000"/>
                </a:solidFill>
              </a:rPr>
              <a:t>K</a:t>
            </a:r>
            <a:r>
              <a:rPr lang="ja-JP" altLang="en-US" sz="5400" b="1"/>
              <a:t>：危機管理</a:t>
            </a:r>
            <a:endParaRPr lang="en-US" altLang="ja-JP" sz="5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614A68-667D-1640-BE70-0590596E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F993-8DFA-FB4E-ACFB-B408644D4B87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F1C1F1-58DD-9349-8EF8-5208FE54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610" y="215725"/>
            <a:ext cx="2764542" cy="27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75DAE5-FC6A-7249-B242-6A44FD1B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459" y="564424"/>
            <a:ext cx="5477442" cy="6005195"/>
          </a:xfrm>
        </p:spPr>
        <p:txBody>
          <a:bodyPr anchor="t">
            <a:normAutofit/>
          </a:bodyPr>
          <a:lstStyle/>
          <a:p>
            <a:pPr algn="ctr"/>
            <a:r>
              <a:rPr kumimoji="1" lang="ja-JP" altLang="en-US" sz="3600">
                <a:solidFill>
                  <a:schemeClr val="accent1">
                    <a:lumMod val="75000"/>
                  </a:schemeClr>
                </a:solidFill>
              </a:rPr>
              <a:t>ありがとうございました</a:t>
            </a:r>
            <a:endParaRPr kumimoji="1" lang="ja-JP" altLang="en-US" sz="48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407A42-51CF-634E-B397-DB1F88B5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0"/>
            <a:ext cx="5412876" cy="6858000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5B113FA9-9728-E84A-BE1C-97EF86B9FAC8}"/>
              </a:ext>
            </a:extLst>
          </p:cNvPr>
          <p:cNvSpPr txBox="1">
            <a:spLocks/>
          </p:cNvSpPr>
          <p:nvPr/>
        </p:nvSpPr>
        <p:spPr>
          <a:xfrm>
            <a:off x="6111459" y="852805"/>
            <a:ext cx="5477442" cy="600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ja-JP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altLang="ja-JP" sz="4000" dirty="0"/>
            </a:br>
            <a:r>
              <a:rPr lang="ja-JP" altLang="en-US" sz="4000"/>
              <a:t>好評発売中！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2800" b="1">
                <a:solidFill>
                  <a:srgbClr val="FF0000"/>
                </a:solidFill>
              </a:rPr>
              <a:t>スタッフ</a:t>
            </a:r>
            <a:r>
              <a:rPr lang="en-US" altLang="ja-JP" sz="2800" b="1" dirty="0">
                <a:solidFill>
                  <a:srgbClr val="FF0000"/>
                </a:solidFill>
              </a:rPr>
              <a:t>30</a:t>
            </a:r>
            <a:r>
              <a:rPr lang="ja-JP" altLang="en-US" sz="2800" b="1">
                <a:solidFill>
                  <a:srgbClr val="FF0000"/>
                </a:solidFill>
              </a:rPr>
              <a:t>名以下の介護事業の</a:t>
            </a:r>
            <a:br>
              <a:rPr lang="en-US" altLang="ja-JP" sz="2800" b="1" dirty="0">
                <a:solidFill>
                  <a:srgbClr val="FF0000"/>
                </a:solidFill>
              </a:rPr>
            </a:br>
            <a:br>
              <a:rPr lang="en-US" altLang="ja-JP" sz="2800" b="1" dirty="0">
                <a:solidFill>
                  <a:srgbClr val="FF0000"/>
                </a:solidFill>
              </a:rPr>
            </a:br>
            <a:r>
              <a:rPr lang="ja-JP" altLang="en-US" sz="4000" b="1">
                <a:solidFill>
                  <a:srgbClr val="FF0000"/>
                </a:solidFill>
              </a:rPr>
              <a:t>「防災</a:t>
            </a:r>
            <a:r>
              <a:rPr lang="en-US" altLang="ja-JP" sz="4000" b="1" dirty="0">
                <a:solidFill>
                  <a:srgbClr val="FF0000"/>
                </a:solidFill>
              </a:rPr>
              <a:t>BCP</a:t>
            </a:r>
            <a:r>
              <a:rPr lang="ja-JP" altLang="en-US" sz="4000" b="1">
                <a:solidFill>
                  <a:srgbClr val="FF0000"/>
                </a:solidFill>
              </a:rPr>
              <a:t>」</a:t>
            </a:r>
            <a:br>
              <a:rPr lang="en-US" altLang="ja-JP" sz="4000" b="1" dirty="0">
                <a:solidFill>
                  <a:srgbClr val="FF0000"/>
                </a:solidFill>
              </a:rPr>
            </a:br>
            <a:r>
              <a:rPr lang="ja-JP" altLang="en-US" sz="2800" b="1">
                <a:solidFill>
                  <a:schemeClr val="accent6">
                    <a:lumMod val="50000"/>
                  </a:schemeClr>
                </a:solidFill>
              </a:rPr>
              <a:t>三省堂書店</a:t>
            </a:r>
            <a:br>
              <a:rPr lang="en-US" altLang="ja-JP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ja-JP" altLang="en-US" sz="2800" b="1">
                <a:solidFill>
                  <a:schemeClr val="accent6">
                    <a:lumMod val="50000"/>
                  </a:schemeClr>
                </a:solidFill>
              </a:rPr>
              <a:t>楽天ブック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</a:rPr>
              <a:t>amazon</a:t>
            </a:r>
            <a:r>
              <a:rPr lang="ja-JP" altLang="en-US" sz="2800" b="1">
                <a:solidFill>
                  <a:schemeClr val="accent6">
                    <a:lumMod val="50000"/>
                  </a:schemeClr>
                </a:solidFill>
              </a:rPr>
              <a:t>で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ja-JP" altLang="en-US" sz="2800"/>
              <a:t>購入可能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2800"/>
              <a:t>株式会社</a:t>
            </a:r>
            <a:r>
              <a:rPr lang="en-US" altLang="ja-JP" sz="2800" dirty="0"/>
              <a:t>BCPJAPAN</a:t>
            </a:r>
            <a:br>
              <a:rPr lang="en-US" altLang="ja-JP" sz="2800" dirty="0"/>
            </a:br>
            <a:r>
              <a:rPr lang="en-US" altLang="ja-JP" sz="2800" dirty="0"/>
              <a:t> </a:t>
            </a:r>
            <a:r>
              <a:rPr lang="ja-JP" altLang="en-US" sz="2800"/>
              <a:t>代表取締役山口泰信</a:t>
            </a:r>
            <a:endParaRPr lang="ja-JP" altLang="en-US" sz="40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76CF8AF-7171-C14C-B7D6-BC4116DE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2251-0E89-0045-A243-E26D7476900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E1F6D-B838-9F43-B543-BBF7355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7" y="227103"/>
            <a:ext cx="7850036" cy="911494"/>
          </a:xfrm>
          <a:solidFill>
            <a:srgbClr val="002060"/>
          </a:solidFill>
          <a:ln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10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月下旬の完成</a:t>
            </a:r>
            <a:r>
              <a:rPr kumimoji="1"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11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月</a:t>
            </a:r>
            <a:r>
              <a:rPr kumimoji="1"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14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日までに提出</a:t>
            </a: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237CB4E0-4774-6741-B13A-2C6BF4AF4CDA}"/>
              </a:ext>
            </a:extLst>
          </p:cNvPr>
          <p:cNvSpPr/>
          <p:nvPr/>
        </p:nvSpPr>
        <p:spPr>
          <a:xfrm>
            <a:off x="1052422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tx1"/>
                </a:solidFill>
              </a:rPr>
              <a:t>事前セミナー無料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C81767B-8CA8-B041-B608-0BD7868C633A}"/>
              </a:ext>
            </a:extLst>
          </p:cNvPr>
          <p:cNvSpPr/>
          <p:nvPr/>
        </p:nvSpPr>
        <p:spPr>
          <a:xfrm>
            <a:off x="1052423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ハザードマップの調ベ方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安否確認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BCP</a:t>
            </a:r>
            <a:r>
              <a:rPr lang="ja-JP" altLang="en-US">
                <a:solidFill>
                  <a:schemeClr val="tx1"/>
                </a:solidFill>
              </a:rPr>
              <a:t>タイミング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重要業務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重要事業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対応体制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5907D542-1C4A-4143-A674-563B35A895DA}"/>
              </a:ext>
            </a:extLst>
          </p:cNvPr>
          <p:cNvSpPr/>
          <p:nvPr/>
        </p:nvSpPr>
        <p:spPr>
          <a:xfrm>
            <a:off x="3533954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１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A9A05570-3E61-E24A-B52D-E2377163D7F3}"/>
              </a:ext>
            </a:extLst>
          </p:cNvPr>
          <p:cNvSpPr/>
          <p:nvPr/>
        </p:nvSpPr>
        <p:spPr>
          <a:xfrm>
            <a:off x="3533955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記入方法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事前災害の脅威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対応策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事業継続戦略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事業継続力強化計画の書き方</a:t>
            </a:r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BF14D09F-32FB-A247-8AC7-7B0ACEA0DC50}"/>
              </a:ext>
            </a:extLst>
          </p:cNvPr>
          <p:cNvSpPr/>
          <p:nvPr/>
        </p:nvSpPr>
        <p:spPr>
          <a:xfrm>
            <a:off x="6015485" y="1414642"/>
            <a:ext cx="2053087" cy="182888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STEP</a:t>
            </a:r>
            <a:r>
              <a:rPr lang="ja-JP" altLang="en-US" sz="2000">
                <a:solidFill>
                  <a:schemeClr val="bg1"/>
                </a:solidFill>
              </a:rPr>
              <a:t>２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algn="ctr"/>
            <a:r>
              <a:rPr lang="ja-JP" altLang="en-US" sz="2000">
                <a:solidFill>
                  <a:schemeClr val="bg1"/>
                </a:solidFill>
              </a:rPr>
              <a:t>１２０分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2EA445F5-0E66-9042-92A5-0B25ABF6F757}"/>
              </a:ext>
            </a:extLst>
          </p:cNvPr>
          <p:cNvSpPr/>
          <p:nvPr/>
        </p:nvSpPr>
        <p:spPr>
          <a:xfrm>
            <a:off x="6015486" y="3519577"/>
            <a:ext cx="2053086" cy="270869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bg1"/>
                </a:solidFill>
              </a:rPr>
              <a:t>コロナ対策</a:t>
            </a:r>
            <a:endParaRPr lang="en-US" altLang="ja-JP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bg1"/>
                </a:solidFill>
              </a:rPr>
              <a:t>インフルエンザ対策</a:t>
            </a:r>
            <a:endParaRPr lang="en-US" altLang="ja-JP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bg1"/>
                </a:solidFill>
              </a:rPr>
              <a:t>ノロウィルス対策</a:t>
            </a:r>
            <a:endParaRPr lang="en-US" altLang="ja-JP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bg1"/>
                </a:solidFill>
              </a:rPr>
              <a:t>衛生関連備蓄品</a:t>
            </a: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0FF0167F-9497-0245-BCCE-6857093EEB5F}"/>
              </a:ext>
            </a:extLst>
          </p:cNvPr>
          <p:cNvSpPr/>
          <p:nvPr/>
        </p:nvSpPr>
        <p:spPr>
          <a:xfrm>
            <a:off x="8209471" y="1794159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-1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91C883B5-58B5-BA41-BD27-A87D8BF5E9A1}"/>
              </a:ext>
            </a:extLst>
          </p:cNvPr>
          <p:cNvSpPr/>
          <p:nvPr/>
        </p:nvSpPr>
        <p:spPr>
          <a:xfrm>
            <a:off x="10403457" y="1690688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訪問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49123ED9-A9BE-424E-8FAF-DCD7D01DDEB5}"/>
              </a:ext>
            </a:extLst>
          </p:cNvPr>
          <p:cNvSpPr/>
          <p:nvPr/>
        </p:nvSpPr>
        <p:spPr>
          <a:xfrm>
            <a:off x="8209471" y="3347002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-2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CD034BE9-B7C1-9C4D-84E2-E37E776D9C15}"/>
              </a:ext>
            </a:extLst>
          </p:cNvPr>
          <p:cNvSpPr/>
          <p:nvPr/>
        </p:nvSpPr>
        <p:spPr>
          <a:xfrm>
            <a:off x="10403457" y="3243531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通所</a:t>
            </a: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A0F642EC-59B3-F44D-92D0-6B15262B25F1}"/>
              </a:ext>
            </a:extLst>
          </p:cNvPr>
          <p:cNvSpPr/>
          <p:nvPr/>
        </p:nvSpPr>
        <p:spPr>
          <a:xfrm>
            <a:off x="8209471" y="4899845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-4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17E3FCAC-6AC8-4741-9840-7E9939EF5522}"/>
              </a:ext>
            </a:extLst>
          </p:cNvPr>
          <p:cNvSpPr/>
          <p:nvPr/>
        </p:nvSpPr>
        <p:spPr>
          <a:xfrm>
            <a:off x="10403457" y="4796374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入所</a:t>
            </a:r>
          </a:p>
          <a:p>
            <a:pPr algn="ctr"/>
            <a:r>
              <a:rPr lang="ja-JP" altLang="en-US" sz="2800">
                <a:solidFill>
                  <a:schemeClr val="tx1"/>
                </a:solidFill>
              </a:rPr>
              <a:t>＋</a:t>
            </a:r>
            <a:r>
              <a:rPr lang="ja-JP" altLang="en-US" sz="2800">
                <a:solidFill>
                  <a:srgbClr val="FF0000"/>
                </a:solidFill>
                <a:highlight>
                  <a:srgbClr val="FFFF00"/>
                </a:highlight>
              </a:rPr>
              <a:t>訓練</a:t>
            </a:r>
            <a:endParaRPr kumimoji="1" lang="ja-JP" altLang="en-US" sz="28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9A61857D-FFA3-2B42-815B-885AF9A4FBA0}"/>
              </a:ext>
            </a:extLst>
          </p:cNvPr>
          <p:cNvSpPr/>
          <p:nvPr/>
        </p:nvSpPr>
        <p:spPr>
          <a:xfrm>
            <a:off x="8140459" y="517585"/>
            <a:ext cx="3833004" cy="58832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6D99ED-CC44-F04B-9167-F0D7675DF4CA}"/>
              </a:ext>
            </a:extLst>
          </p:cNvPr>
          <p:cNvSpPr txBox="1"/>
          <p:nvPr/>
        </p:nvSpPr>
        <p:spPr>
          <a:xfrm>
            <a:off x="8563151" y="88149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分科会１２０分</a:t>
            </a:r>
            <a:endParaRPr kumimoji="1" lang="ja-JP" altLang="en-US" sz="3200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580ADC6B-B0BC-E839-5E0F-4CD2B6B52F53}"/>
              </a:ext>
            </a:extLst>
          </p:cNvPr>
          <p:cNvSpPr/>
          <p:nvPr/>
        </p:nvSpPr>
        <p:spPr>
          <a:xfrm>
            <a:off x="1221669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r>
              <a:rPr kumimoji="1" lang="ja-JP" altLang="en-US"/>
              <a:t>月初旬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B412FE1D-A260-AE4F-66CC-532ED6721F3A}"/>
              </a:ext>
            </a:extLst>
          </p:cNvPr>
          <p:cNvSpPr/>
          <p:nvPr/>
        </p:nvSpPr>
        <p:spPr>
          <a:xfrm>
            <a:off x="3703201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８</a:t>
            </a:r>
            <a:r>
              <a:rPr kumimoji="1" lang="ja-JP" altLang="en-US"/>
              <a:t>月下旬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40EEC472-02FC-713B-6A0B-5800B9BFBDD5}"/>
              </a:ext>
            </a:extLst>
          </p:cNvPr>
          <p:cNvSpPr/>
          <p:nvPr/>
        </p:nvSpPr>
        <p:spPr>
          <a:xfrm>
            <a:off x="6220676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９</a:t>
            </a:r>
            <a:r>
              <a:rPr kumimoji="1" lang="ja-JP" altLang="en-US"/>
              <a:t>月初旬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F764515C-4A98-B235-4F58-3ECE09863907}"/>
              </a:ext>
            </a:extLst>
          </p:cNvPr>
          <p:cNvSpPr/>
          <p:nvPr/>
        </p:nvSpPr>
        <p:spPr>
          <a:xfrm>
            <a:off x="9833910" y="1521177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９</a:t>
            </a:r>
            <a:r>
              <a:rPr kumimoji="1" lang="ja-JP" altLang="en-US"/>
              <a:t>月下旬</a:t>
            </a: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E3D3358F-A4B3-1849-CE68-481F69266CD3}"/>
              </a:ext>
            </a:extLst>
          </p:cNvPr>
          <p:cNvSpPr/>
          <p:nvPr/>
        </p:nvSpPr>
        <p:spPr>
          <a:xfrm>
            <a:off x="9800638" y="3085148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/>
              <a:t>月初旬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750EC33A-7625-C468-0D7B-9DA295955019}"/>
              </a:ext>
            </a:extLst>
          </p:cNvPr>
          <p:cNvSpPr/>
          <p:nvPr/>
        </p:nvSpPr>
        <p:spPr>
          <a:xfrm>
            <a:off x="9794865" y="4649119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/>
              <a:t>月下旬</a:t>
            </a:r>
          </a:p>
        </p:txBody>
      </p:sp>
    </p:spTree>
    <p:extLst>
      <p:ext uri="{BB962C8B-B14F-4D97-AF65-F5344CB8AC3E}">
        <p14:creationId xmlns:p14="http://schemas.microsoft.com/office/powerpoint/2010/main" val="57454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3CAE75A3-AB92-435D-EEC8-153AD8F45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10849"/>
              </p:ext>
            </p:extLst>
          </p:nvPr>
        </p:nvGraphicFramePr>
        <p:xfrm>
          <a:off x="798490" y="1219199"/>
          <a:ext cx="10548959" cy="482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659">
                  <a:extLst>
                    <a:ext uri="{9D8B030D-6E8A-4147-A177-3AD203B41FA5}">
                      <a16:colId xmlns:a16="http://schemas.microsoft.com/office/drawing/2014/main" val="378697358"/>
                    </a:ext>
                  </a:extLst>
                </a:gridCol>
                <a:gridCol w="650103">
                  <a:extLst>
                    <a:ext uri="{9D8B030D-6E8A-4147-A177-3AD203B41FA5}">
                      <a16:colId xmlns:a16="http://schemas.microsoft.com/office/drawing/2014/main" val="1578655448"/>
                    </a:ext>
                  </a:extLst>
                </a:gridCol>
                <a:gridCol w="650103">
                  <a:extLst>
                    <a:ext uri="{9D8B030D-6E8A-4147-A177-3AD203B41FA5}">
                      <a16:colId xmlns:a16="http://schemas.microsoft.com/office/drawing/2014/main" val="2747306191"/>
                    </a:ext>
                  </a:extLst>
                </a:gridCol>
                <a:gridCol w="2901207">
                  <a:extLst>
                    <a:ext uri="{9D8B030D-6E8A-4147-A177-3AD203B41FA5}">
                      <a16:colId xmlns:a16="http://schemas.microsoft.com/office/drawing/2014/main" val="1514927888"/>
                    </a:ext>
                  </a:extLst>
                </a:gridCol>
                <a:gridCol w="1668921">
                  <a:extLst>
                    <a:ext uri="{9D8B030D-6E8A-4147-A177-3AD203B41FA5}">
                      <a16:colId xmlns:a16="http://schemas.microsoft.com/office/drawing/2014/main" val="664402892"/>
                    </a:ext>
                  </a:extLst>
                </a:gridCol>
                <a:gridCol w="1348722">
                  <a:extLst>
                    <a:ext uri="{9D8B030D-6E8A-4147-A177-3AD203B41FA5}">
                      <a16:colId xmlns:a16="http://schemas.microsoft.com/office/drawing/2014/main" val="2162449423"/>
                    </a:ext>
                  </a:extLst>
                </a:gridCol>
                <a:gridCol w="2377244">
                  <a:extLst>
                    <a:ext uri="{9D8B030D-6E8A-4147-A177-3AD203B41FA5}">
                      <a16:colId xmlns:a16="http://schemas.microsoft.com/office/drawing/2014/main" val="2460640160"/>
                    </a:ext>
                  </a:extLst>
                </a:gridCol>
              </a:tblGrid>
              <a:tr h="60325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香川介護事業</a:t>
                      </a:r>
                      <a:r>
                        <a:rPr lang="en" sz="1800" u="none" strike="noStrike">
                          <a:effectLst/>
                        </a:rPr>
                        <a:t>BCP</a:t>
                      </a:r>
                      <a:r>
                        <a:rPr lang="ja-JP" altLang="en-US" sz="1800" u="none" strike="noStrike">
                          <a:effectLst/>
                        </a:rPr>
                        <a:t>作成について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株式会社</a:t>
                      </a:r>
                      <a:r>
                        <a:rPr lang="en" sz="1800" u="none" strike="noStrike">
                          <a:effectLst/>
                        </a:rPr>
                        <a:t>BCPJAPAN　</a:t>
                      </a:r>
                      <a:r>
                        <a:rPr lang="ja-JP" altLang="en-US" sz="1800" u="none" strike="noStrike">
                          <a:effectLst/>
                        </a:rPr>
                        <a:t>代表取締役 山口泰信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44485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メール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" sz="1800" u="none" strike="noStrike">
                          <a:effectLst/>
                        </a:rPr>
                        <a:t>GBIZ </a:t>
                      </a:r>
                      <a:r>
                        <a:rPr lang="ja-JP" altLang="en-US" sz="1800" u="none" strike="noStrike">
                          <a:effectLst/>
                        </a:rPr>
                        <a:t>厚生省様式集　ワードの事業継続力強化計画の</a:t>
                      </a:r>
                      <a:r>
                        <a:rPr lang="en" sz="1800" u="none" strike="noStrike">
                          <a:effectLst/>
                        </a:rPr>
                        <a:t>doc</a:t>
                      </a:r>
                      <a:r>
                        <a:rPr lang="ja-JP" altLang="en-US" sz="1800" u="none" strike="noStrike">
                          <a:effectLst/>
                        </a:rPr>
                        <a:t>様式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8549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８月２３日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zoom</a:t>
                      </a:r>
                      <a:endParaRPr lang="en" sz="18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19:00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18:40open</a:t>
                      </a:r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自由相談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56437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180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ステップ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９月１日</a:t>
                      </a:r>
                      <a:endParaRPr lang="ja-JP" altLang="en-US" sz="18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zoom</a:t>
                      </a:r>
                      <a:endParaRPr lang="en" sz="18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19:00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18:40open</a:t>
                      </a:r>
                      <a:r>
                        <a:rPr lang="ja-JP" alt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自由相談</a:t>
                      </a:r>
                      <a:endParaRPr lang="ja-JP" altLang="en-US" sz="1800" b="0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105266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訪問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９月２７日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>
                          <a:effectLst/>
                        </a:rPr>
                        <a:t>zoom</a:t>
                      </a:r>
                      <a:endParaRPr lang="en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19:00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>
                          <a:effectLst/>
                        </a:rPr>
                        <a:t>18:40open</a:t>
                      </a:r>
                      <a:r>
                        <a:rPr lang="ja-JP" altLang="en-US" sz="1800" u="none" strike="noStrike">
                          <a:effectLst/>
                        </a:rPr>
                        <a:t>自由相談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103684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通所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１０月３日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リアル</a:t>
                      </a:r>
                      <a:r>
                        <a:rPr lang="en-US" altLang="ja-JP" sz="1800" u="none" strike="noStrike">
                          <a:effectLst/>
                        </a:rPr>
                        <a:t>&amp;</a:t>
                      </a:r>
                      <a:r>
                        <a:rPr lang="en" sz="1800" u="none" strike="noStrike">
                          <a:effectLst/>
                        </a:rPr>
                        <a:t>zoom</a:t>
                      </a:r>
                      <a:endParaRPr lang="en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13:30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15:30</a:t>
                      </a:r>
                      <a:r>
                        <a:rPr lang="ja-JP" altLang="en-US" sz="1800" u="none" strike="noStrike">
                          <a:effectLst/>
                        </a:rPr>
                        <a:t>自由相談</a:t>
                      </a:r>
                      <a:r>
                        <a:rPr lang="en-US" altLang="ja-JP" sz="1800" u="none" strike="noStrike">
                          <a:effectLst/>
                        </a:rPr>
                        <a:t>(30</a:t>
                      </a:r>
                      <a:r>
                        <a:rPr lang="en" sz="1800" u="none" strike="noStrike">
                          <a:effectLst/>
                        </a:rPr>
                        <a:t>h)</a:t>
                      </a:r>
                      <a:endParaRPr lang="en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11388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入所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１０月２６日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リアル</a:t>
                      </a:r>
                      <a:r>
                        <a:rPr lang="en-US" altLang="ja-JP" sz="1800" u="none" strike="noStrike">
                          <a:effectLst/>
                        </a:rPr>
                        <a:t>&amp;</a:t>
                      </a:r>
                      <a:r>
                        <a:rPr lang="en" sz="1800" u="none" strike="noStrike">
                          <a:effectLst/>
                        </a:rPr>
                        <a:t>zoom</a:t>
                      </a:r>
                      <a:endParaRPr lang="en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13:30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583955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訓練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11000(5500)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>
                          <a:effectLst/>
                        </a:rPr>
                        <a:t>15:30(60h)</a:t>
                      </a:r>
                      <a:endParaRPr lang="en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質問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6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01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B00BE-92D1-C121-33FD-32549BB09E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432FF"/>
          </a:solidFill>
        </p:spPr>
        <p:txBody>
          <a:bodyPr/>
          <a:lstStyle/>
          <a:p>
            <a:pPr algn="ctr"/>
            <a:r>
              <a:rPr kumimoji="1" lang="ja-JP" altLang="en-US">
                <a:solidFill>
                  <a:schemeClr val="accent4">
                    <a:lumMod val="20000"/>
                    <a:lumOff val="8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介護</a:t>
            </a:r>
            <a:r>
              <a:rPr kumimoji="1" lang="en-US" altLang="ja-JP" dirty="0">
                <a:solidFill>
                  <a:schemeClr val="accent4">
                    <a:lumMod val="20000"/>
                    <a:lumOff val="8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BCP</a:t>
            </a:r>
            <a:r>
              <a:rPr kumimoji="1" lang="ja-JP" altLang="en-US">
                <a:solidFill>
                  <a:schemeClr val="accent4">
                    <a:lumMod val="20000"/>
                    <a:lumOff val="8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作成リンク集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27E943-0CBC-6A33-B59B-A0E73FF7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99" y="2824188"/>
            <a:ext cx="4682067" cy="1969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gBiz</a:t>
            </a: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の申請からスタート（１０日ほどかかります）</a:t>
            </a:r>
            <a:endParaRPr kumimoji="0" lang="ja-JP" altLang="ja-JP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0C3092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  <a:hlinkClick r:id="rId2"/>
              </a:rPr>
              <a:t>事業継続力強化計画「電子申請システム」 </a:t>
            </a: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0C3092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   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1600">
                <a:solidFill>
                  <a:srgbClr val="444444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右上の「新規登録」から必要事項を入力</a:t>
            </a:r>
            <a:endParaRPr kumimoji="0" lang="en-US" altLang="ja-JP" sz="1600" dirty="0">
              <a:solidFill>
                <a:srgbClr val="444444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スマートフォンはログイン時毎回必要です。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会社スマホの携帯番号が必要です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法人番号が必要です。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ja-JP" sz="1600" b="0" i="0" u="none" strike="noStrike" cap="none" normalizeH="0" baseline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259614-7EED-E861-1C56-0637018EDE5A}"/>
              </a:ext>
            </a:extLst>
          </p:cNvPr>
          <p:cNvSpPr txBox="1"/>
          <p:nvPr/>
        </p:nvSpPr>
        <p:spPr>
          <a:xfrm>
            <a:off x="279399" y="2085524"/>
            <a:ext cx="3416320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事業継続力強化計画（経産省）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B0D80A-25EA-A684-7E18-FA524D9102FC}"/>
              </a:ext>
            </a:extLst>
          </p:cNvPr>
          <p:cNvSpPr txBox="1"/>
          <p:nvPr/>
        </p:nvSpPr>
        <p:spPr>
          <a:xfrm>
            <a:off x="7340822" y="2085524"/>
            <a:ext cx="2266967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介護</a:t>
            </a:r>
            <a:r>
              <a:rPr kumimoji="1" lang="en-US" altLang="ja-JP" dirty="0"/>
              <a:t>BCP</a:t>
            </a:r>
            <a:r>
              <a:rPr kumimoji="1" lang="ja-JP" altLang="en-US"/>
              <a:t>（厚労省）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B66653-7033-700C-6D62-D83C085E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1" y="5163290"/>
            <a:ext cx="4682065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0C3092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  <a:hlinkClick r:id="rId3"/>
              </a:rPr>
              <a:t>事業継続力強化計画策定の手引き</a:t>
            </a:r>
            <a:b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(PDF形式:1,307KB)</a:t>
            </a: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     </a:t>
            </a: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(令和4年6月27日更新)</a:t>
            </a:r>
            <a:endParaRPr kumimoji="0" lang="ja-JP" altLang="ja-JP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098D6A-2B95-1D3F-9080-3E0573AB0703}"/>
              </a:ext>
            </a:extLst>
          </p:cNvPr>
          <p:cNvSpPr txBox="1"/>
          <p:nvPr/>
        </p:nvSpPr>
        <p:spPr>
          <a:xfrm>
            <a:off x="5013705" y="2522557"/>
            <a:ext cx="6921200" cy="3970318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介護施設・事業所における業務継続ガイドライン等について</a:t>
            </a:r>
            <a:br>
              <a:rPr lang="ja-JP" altLang="en-US" sz="1400"/>
            </a:b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＜新型コロナウイルス感染症編＞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4"/>
              </a:rPr>
              <a:t>・新型コロナウイルス感染症発生時の業務継続ガイドライン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5"/>
              </a:rPr>
              <a:t>・様式ツール集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6"/>
              </a:rPr>
              <a:t>・感染症ひな形（入所系）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7"/>
              </a:rPr>
              <a:t>・感染症ひな形（通所系）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8"/>
              </a:rPr>
              <a:t>・感染症ひな形（訪問系）</a:t>
            </a:r>
            <a:br>
              <a:rPr lang="ja-JP" altLang="en-US" sz="1400"/>
            </a:br>
            <a:br>
              <a:rPr lang="ja-JP" altLang="en-US" sz="1400"/>
            </a:br>
            <a:r>
              <a:rPr lang="en-US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【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例示入り</a:t>
            </a:r>
            <a:r>
              <a:rPr lang="en-US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】</a:t>
            </a: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＜</a:t>
            </a:r>
            <a:r>
              <a:rPr lang="en" altLang="ja-JP" sz="1400" b="1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R3</a:t>
            </a: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年度　</a:t>
            </a:r>
            <a:r>
              <a:rPr lang="en" altLang="ja-JP" sz="1400" b="1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NEW</a:t>
            </a:r>
            <a:r>
              <a:rPr lang="ja-JP" altLang="en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！＞</a:t>
            </a:r>
            <a:br>
              <a:rPr lang="en" altLang="ja-JP" sz="1400" dirty="0"/>
            </a:br>
            <a:r>
              <a:rPr lang="ja-JP" altLang="en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9"/>
              </a:rPr>
              <a:t>・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9"/>
              </a:rPr>
              <a:t>感染症ひな形（入所系）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0"/>
              </a:rPr>
              <a:t>・感染症ひな形（通所系）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1"/>
              </a:rPr>
              <a:t>・感染症ひな形（訪問系）　</a:t>
            </a:r>
            <a:br>
              <a:rPr lang="ja-JP" altLang="en-US" sz="1400"/>
            </a:br>
            <a:br>
              <a:rPr lang="ja-JP" altLang="en-US" sz="1400"/>
            </a:b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＜自然災害編＞</a:t>
            </a:r>
            <a:br>
              <a:rPr lang="ja-JP" altLang="en-US" sz="1400"/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2"/>
              </a:rPr>
              <a:t>・自然災害発生時の業務継続ガイドライン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3"/>
              </a:rPr>
              <a:t>・自然災害ひな形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en-US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【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例示入り</a:t>
            </a:r>
            <a:r>
              <a:rPr lang="en-US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】</a:t>
            </a: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＜</a:t>
            </a:r>
            <a:r>
              <a:rPr lang="en" altLang="ja-JP" sz="1400" b="1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R3</a:t>
            </a: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年度　</a:t>
            </a:r>
            <a:r>
              <a:rPr lang="en" altLang="ja-JP" sz="1400" b="1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NEW</a:t>
            </a:r>
            <a:r>
              <a:rPr lang="ja-JP" altLang="en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！＞</a:t>
            </a:r>
            <a:br>
              <a:rPr lang="en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4"/>
              </a:rPr>
              <a:t>・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4"/>
              </a:rPr>
              <a:t>自然災害ひな形（共通）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5"/>
              </a:rPr>
              <a:t>・自然災害ひな型（サービス固有）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br>
              <a:rPr lang="ja-JP" altLang="en-US" sz="1400"/>
            </a:b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89836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5F929-458B-0243-AA14-8BC32371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09059"/>
            <a:ext cx="7772400" cy="655236"/>
          </a:xfrm>
        </p:spPr>
        <p:txBody>
          <a:bodyPr>
            <a:normAutofit fontScale="90000"/>
          </a:bodyPr>
          <a:lstStyle/>
          <a:p>
            <a:r>
              <a:rPr kumimoji="1" lang="ja-JP" altLang="en-US"/>
              <a:t>事業継続力強化計画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B8D3E4-33F9-0E40-8022-313396D2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D7CE-B326-374D-9928-B40B903A20B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D408ED-5C9C-0E4C-AD69-214B5B9CCA5E}"/>
              </a:ext>
            </a:extLst>
          </p:cNvPr>
          <p:cNvSpPr txBox="1"/>
          <p:nvPr/>
        </p:nvSpPr>
        <p:spPr>
          <a:xfrm>
            <a:off x="1837151" y="864295"/>
            <a:ext cx="851769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/>
              <a:t>マークを名刺やホームページ・広報に使える</a:t>
            </a:r>
          </a:p>
        </p:txBody>
      </p:sp>
      <p:sp>
        <p:nvSpPr>
          <p:cNvPr id="8" name="円形吹き出し 7">
            <a:extLst>
              <a:ext uri="{FF2B5EF4-FFF2-40B4-BE49-F238E27FC236}">
                <a16:creationId xmlns:a16="http://schemas.microsoft.com/office/drawing/2014/main" id="{3AA34F34-6460-AB41-A495-83D4C3CB4DE2}"/>
              </a:ext>
            </a:extLst>
          </p:cNvPr>
          <p:cNvSpPr/>
          <p:nvPr/>
        </p:nvSpPr>
        <p:spPr>
          <a:xfrm>
            <a:off x="8409795" y="1836311"/>
            <a:ext cx="1837582" cy="20075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/>
              <a:t>今回</a:t>
            </a:r>
            <a:endParaRPr lang="en-US" altLang="ja-JP" sz="2400" dirty="0"/>
          </a:p>
          <a:p>
            <a:pPr algn="ctr"/>
            <a:r>
              <a:rPr lang="ja-JP" altLang="en-US" sz="2400"/>
              <a:t>これも同時に申請</a:t>
            </a:r>
            <a:endParaRPr lang="en-US" altLang="ja-JP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C045EA-C71D-C94F-A8ED-4BDA52E29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0"/>
          <a:stretch/>
        </p:blipFill>
        <p:spPr>
          <a:xfrm>
            <a:off x="3403600" y="1431941"/>
            <a:ext cx="4749800" cy="49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0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9B6D26C-74BB-6748-BD83-662A22A7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2251-0E89-0045-A243-E26D74769001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B4395C-8A80-A048-8F01-58321487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777032"/>
            <a:ext cx="8448226" cy="576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62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130A442-8628-024D-B78D-F0D787C6B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766" y="0"/>
            <a:ext cx="31664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8BCA85-C2CF-4244-885F-F2958AD7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2251-0E89-0045-A243-E26D7476900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74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E302C-81BA-4B62-5569-303AB14C15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ja-JP" alt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新型コロナ対応</a:t>
            </a:r>
            <a:r>
              <a:rPr lang="en-US" altLang="ja-JP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BCP</a:t>
            </a:r>
            <a:endParaRPr kumimoji="1" lang="ja-JP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E2164562-DEC0-EE70-1600-D576FE909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968911"/>
              </p:ext>
            </p:extLst>
          </p:nvPr>
        </p:nvGraphicFramePr>
        <p:xfrm>
          <a:off x="838200" y="1825625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30480212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569715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4203994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0539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5218224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8944215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737356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56862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施設長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医師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看護師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介護士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運転手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rgbClr val="FF0000"/>
                          </a:solidFill>
                        </a:rPr>
                        <a:t>利用者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給食スタッフ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84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健康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/>
                        <a:t>通常</a:t>
                      </a:r>
                      <a:r>
                        <a:rPr kumimoji="1" lang="en-US" altLang="ja-JP" dirty="0"/>
                        <a:t>)</a:t>
                      </a:r>
                    </a:p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83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濃厚接触</a:t>
                      </a:r>
                      <a:endParaRPr kumimoji="1" lang="en-US" altLang="ja-JP" dirty="0"/>
                    </a:p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感染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/>
                        <a:t>軽度</a:t>
                      </a:r>
                      <a:r>
                        <a:rPr kumimoji="1" lang="en-US" altLang="ja-JP" dirty="0"/>
                        <a:t>)</a:t>
                      </a:r>
                    </a:p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5/50</a:t>
                      </a:r>
                    </a:p>
                    <a:p>
                      <a:pPr algn="ctr"/>
                      <a:r>
                        <a:rPr kumimoji="1" lang="en-US" altLang="ja-JP" dirty="0"/>
                        <a:t>(1)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10/130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4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感染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/>
                        <a:t>重度</a:t>
                      </a:r>
                      <a:r>
                        <a:rPr kumimoji="1" lang="en-US" altLang="ja-JP" dirty="0"/>
                        <a:t>)</a:t>
                      </a:r>
                    </a:p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6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感染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/>
                        <a:t>入院</a:t>
                      </a:r>
                      <a:r>
                        <a:rPr kumimoji="1" lang="en-US" altLang="ja-JP" dirty="0"/>
                        <a:t>)</a:t>
                      </a:r>
                    </a:p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1/12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2/6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99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死亡</a:t>
                      </a:r>
                      <a:endParaRPr kumimoji="1" lang="en-US" altLang="ja-JP" dirty="0"/>
                    </a:p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625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47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1220</Words>
  <Application>Microsoft Macintosh PowerPoint</Application>
  <PresentationFormat>ワイド画面</PresentationFormat>
  <Paragraphs>239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2" baseType="lpstr">
      <vt:lpstr>HGPSoeiKakugothicUB</vt:lpstr>
      <vt:lpstr>HGSSoeiKakugothicUB</vt:lpstr>
      <vt:lpstr>Hiragino Sans</vt:lpstr>
      <vt:lpstr>ヒラギノ角ゴ Pro W3</vt:lpstr>
      <vt:lpstr>游ゴシック</vt:lpstr>
      <vt:lpstr>游ゴシック Light</vt:lpstr>
      <vt:lpstr>Arial</vt:lpstr>
      <vt:lpstr>Helvetica Neue</vt:lpstr>
      <vt:lpstr>Roboto</vt:lpstr>
      <vt:lpstr>Office テーマ</vt:lpstr>
      <vt:lpstr>介護BCP ３step作成講座  サポートラインKAGAWA　オリジナル特別講座 《2022/9/1 新型コロナ編》</vt:lpstr>
      <vt:lpstr>３回の３ STEP方式で フォーマットに記入します。</vt:lpstr>
      <vt:lpstr>10月下旬の完成11月14日までに提出</vt:lpstr>
      <vt:lpstr>PowerPoint プレゼンテーション</vt:lpstr>
      <vt:lpstr>介護BCP作成リンク集</vt:lpstr>
      <vt:lpstr>事業継続力強化計画</vt:lpstr>
      <vt:lpstr>PowerPoint プレゼンテーション</vt:lpstr>
      <vt:lpstr>PowerPoint プレゼンテーション</vt:lpstr>
      <vt:lpstr>新型コロナ対応BCP</vt:lpstr>
      <vt:lpstr>PowerPoint プレゼンテーション</vt:lpstr>
      <vt:lpstr>PowerPoint プレゼンテーション</vt:lpstr>
      <vt:lpstr>自著に掲載の「介護BCP」</vt:lpstr>
      <vt:lpstr>コロナ感染者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10月下旬の完成11月14日までに経産省 提出</vt:lpstr>
      <vt:lpstr>山口泰信は思う　日々の活動</vt:lpstr>
      <vt:lpstr>ありがとうございました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介護BCP ３STEP作成講座 </dc:title>
  <dc:subject/>
  <dc:creator>Microsoft Office User</dc:creator>
  <cp:keywords/>
  <dc:description/>
  <cp:lastModifiedBy>山口 taishin</cp:lastModifiedBy>
  <cp:revision>22</cp:revision>
  <dcterms:created xsi:type="dcterms:W3CDTF">2022-05-11T06:50:47Z</dcterms:created>
  <dcterms:modified xsi:type="dcterms:W3CDTF">2022-09-01T12:27:54Z</dcterms:modified>
  <cp:category/>
</cp:coreProperties>
</file>