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62" r:id="rId3"/>
    <p:sldId id="2166" r:id="rId4"/>
    <p:sldId id="2179" r:id="rId5"/>
    <p:sldId id="2171" r:id="rId6"/>
    <p:sldId id="263" r:id="rId7"/>
    <p:sldId id="2168" r:id="rId8"/>
    <p:sldId id="2169" r:id="rId9"/>
    <p:sldId id="2159" r:id="rId10"/>
    <p:sldId id="2161" r:id="rId11"/>
    <p:sldId id="2140" r:id="rId12"/>
    <p:sldId id="2160" r:id="rId13"/>
    <p:sldId id="2165" r:id="rId14"/>
    <p:sldId id="2170" r:id="rId15"/>
    <p:sldId id="2177" r:id="rId16"/>
    <p:sldId id="2141" r:id="rId17"/>
    <p:sldId id="2162" r:id="rId18"/>
    <p:sldId id="2167" r:id="rId19"/>
    <p:sldId id="2164" r:id="rId20"/>
    <p:sldId id="257" r:id="rId21"/>
    <p:sldId id="2172" r:id="rId22"/>
    <p:sldId id="259" r:id="rId23"/>
    <p:sldId id="260" r:id="rId24"/>
    <p:sldId id="261" r:id="rId25"/>
    <p:sldId id="2180" r:id="rId26"/>
    <p:sldId id="2181" r:id="rId27"/>
    <p:sldId id="2182" r:id="rId28"/>
    <p:sldId id="2173" r:id="rId29"/>
    <p:sldId id="2174" r:id="rId30"/>
    <p:sldId id="2175" r:id="rId31"/>
    <p:sldId id="2178" r:id="rId32"/>
    <p:sldId id="2062" r:id="rId3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72"/>
  </p:normalViewPr>
  <p:slideViewPr>
    <p:cSldViewPr snapToGrid="0" showGuides="1">
      <p:cViewPr>
        <p:scale>
          <a:sx n="109" d="100"/>
          <a:sy n="109" d="100"/>
        </p:scale>
        <p:origin x="144"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B3E6BA-61A9-1812-9B2D-71AC472050C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C4B731E-38AA-FA10-805F-CD1F4D8B91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811C02C-4511-B4B4-7F1C-105DC55F72DA}"/>
              </a:ext>
            </a:extLst>
          </p:cNvPr>
          <p:cNvSpPr>
            <a:spLocks noGrp="1"/>
          </p:cNvSpPr>
          <p:nvPr>
            <p:ph type="dt" sz="half" idx="10"/>
          </p:nvPr>
        </p:nvSpPr>
        <p:spPr/>
        <p:txBody>
          <a:bodyPr/>
          <a:lstStyle/>
          <a:p>
            <a:fld id="{5A831AA0-BA9D-D242-A3EE-96E345647CC4}" type="datetimeFigureOut">
              <a:rPr kumimoji="1" lang="ja-JP" altLang="en-US" smtClean="0"/>
              <a:t>2022/10/26</a:t>
            </a:fld>
            <a:endParaRPr kumimoji="1" lang="ja-JP" altLang="en-US"/>
          </a:p>
        </p:txBody>
      </p:sp>
      <p:sp>
        <p:nvSpPr>
          <p:cNvPr id="5" name="フッター プレースホルダー 4">
            <a:extLst>
              <a:ext uri="{FF2B5EF4-FFF2-40B4-BE49-F238E27FC236}">
                <a16:creationId xmlns:a16="http://schemas.microsoft.com/office/drawing/2014/main" id="{8AA83BA9-97A0-B005-845C-36DCE3732B8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174DA5-AE4D-C344-D879-90AC25FF9EF6}"/>
              </a:ext>
            </a:extLst>
          </p:cNvPr>
          <p:cNvSpPr>
            <a:spLocks noGrp="1"/>
          </p:cNvSpPr>
          <p:nvPr>
            <p:ph type="sldNum" sz="quarter" idx="12"/>
          </p:nvPr>
        </p:nvSpPr>
        <p:spPr/>
        <p:txBody>
          <a:bodyPr/>
          <a:lstStyle/>
          <a:p>
            <a:fld id="{53643FFE-39CC-C94A-A945-A7A98D486A04}" type="slidenum">
              <a:rPr kumimoji="1" lang="ja-JP" altLang="en-US" smtClean="0"/>
              <a:t>‹#›</a:t>
            </a:fld>
            <a:endParaRPr kumimoji="1" lang="ja-JP" altLang="en-US"/>
          </a:p>
        </p:txBody>
      </p:sp>
    </p:spTree>
    <p:extLst>
      <p:ext uri="{BB962C8B-B14F-4D97-AF65-F5344CB8AC3E}">
        <p14:creationId xmlns:p14="http://schemas.microsoft.com/office/powerpoint/2010/main" val="1174500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DF9250-2F8C-C506-A5D7-28619C900A7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1D9D207-3BE9-6029-C199-6375F23BDF5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A1B9561-A0E7-1682-CB5D-254E6D1C5E59}"/>
              </a:ext>
            </a:extLst>
          </p:cNvPr>
          <p:cNvSpPr>
            <a:spLocks noGrp="1"/>
          </p:cNvSpPr>
          <p:nvPr>
            <p:ph type="dt" sz="half" idx="10"/>
          </p:nvPr>
        </p:nvSpPr>
        <p:spPr/>
        <p:txBody>
          <a:bodyPr/>
          <a:lstStyle/>
          <a:p>
            <a:fld id="{5A831AA0-BA9D-D242-A3EE-96E345647CC4}" type="datetimeFigureOut">
              <a:rPr kumimoji="1" lang="ja-JP" altLang="en-US" smtClean="0"/>
              <a:t>2022/10/26</a:t>
            </a:fld>
            <a:endParaRPr kumimoji="1" lang="ja-JP" altLang="en-US"/>
          </a:p>
        </p:txBody>
      </p:sp>
      <p:sp>
        <p:nvSpPr>
          <p:cNvPr id="5" name="フッター プレースホルダー 4">
            <a:extLst>
              <a:ext uri="{FF2B5EF4-FFF2-40B4-BE49-F238E27FC236}">
                <a16:creationId xmlns:a16="http://schemas.microsoft.com/office/drawing/2014/main" id="{33B4AE49-3661-FBE6-C2AF-A7322E13AFB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DD44571-2D8E-8BCB-5314-94EBB972D1AC}"/>
              </a:ext>
            </a:extLst>
          </p:cNvPr>
          <p:cNvSpPr>
            <a:spLocks noGrp="1"/>
          </p:cNvSpPr>
          <p:nvPr>
            <p:ph type="sldNum" sz="quarter" idx="12"/>
          </p:nvPr>
        </p:nvSpPr>
        <p:spPr/>
        <p:txBody>
          <a:bodyPr/>
          <a:lstStyle/>
          <a:p>
            <a:fld id="{53643FFE-39CC-C94A-A945-A7A98D486A04}" type="slidenum">
              <a:rPr kumimoji="1" lang="ja-JP" altLang="en-US" smtClean="0"/>
              <a:t>‹#›</a:t>
            </a:fld>
            <a:endParaRPr kumimoji="1" lang="ja-JP" altLang="en-US"/>
          </a:p>
        </p:txBody>
      </p:sp>
    </p:spTree>
    <p:extLst>
      <p:ext uri="{BB962C8B-B14F-4D97-AF65-F5344CB8AC3E}">
        <p14:creationId xmlns:p14="http://schemas.microsoft.com/office/powerpoint/2010/main" val="4198742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8BE228F-9E9C-A954-E688-A1C508A5A3B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DB6E8B7-E30E-8565-5B17-A159CF25D2E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EFF8FDF-CD5D-EBE0-805A-EFE3E0ABBA35}"/>
              </a:ext>
            </a:extLst>
          </p:cNvPr>
          <p:cNvSpPr>
            <a:spLocks noGrp="1"/>
          </p:cNvSpPr>
          <p:nvPr>
            <p:ph type="dt" sz="half" idx="10"/>
          </p:nvPr>
        </p:nvSpPr>
        <p:spPr/>
        <p:txBody>
          <a:bodyPr/>
          <a:lstStyle/>
          <a:p>
            <a:fld id="{5A831AA0-BA9D-D242-A3EE-96E345647CC4}" type="datetimeFigureOut">
              <a:rPr kumimoji="1" lang="ja-JP" altLang="en-US" smtClean="0"/>
              <a:t>2022/10/26</a:t>
            </a:fld>
            <a:endParaRPr kumimoji="1" lang="ja-JP" altLang="en-US"/>
          </a:p>
        </p:txBody>
      </p:sp>
      <p:sp>
        <p:nvSpPr>
          <p:cNvPr id="5" name="フッター プレースホルダー 4">
            <a:extLst>
              <a:ext uri="{FF2B5EF4-FFF2-40B4-BE49-F238E27FC236}">
                <a16:creationId xmlns:a16="http://schemas.microsoft.com/office/drawing/2014/main" id="{A5A265AA-12D5-1AEF-59E5-3A743F9C6AF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CFEE30-6BA5-7856-96F6-4DD1F596400C}"/>
              </a:ext>
            </a:extLst>
          </p:cNvPr>
          <p:cNvSpPr>
            <a:spLocks noGrp="1"/>
          </p:cNvSpPr>
          <p:nvPr>
            <p:ph type="sldNum" sz="quarter" idx="12"/>
          </p:nvPr>
        </p:nvSpPr>
        <p:spPr/>
        <p:txBody>
          <a:bodyPr/>
          <a:lstStyle/>
          <a:p>
            <a:fld id="{53643FFE-39CC-C94A-A945-A7A98D486A04}" type="slidenum">
              <a:rPr kumimoji="1" lang="ja-JP" altLang="en-US" smtClean="0"/>
              <a:t>‹#›</a:t>
            </a:fld>
            <a:endParaRPr kumimoji="1" lang="ja-JP" altLang="en-US"/>
          </a:p>
        </p:txBody>
      </p:sp>
    </p:spTree>
    <p:extLst>
      <p:ext uri="{BB962C8B-B14F-4D97-AF65-F5344CB8AC3E}">
        <p14:creationId xmlns:p14="http://schemas.microsoft.com/office/powerpoint/2010/main" val="3656149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F25A34-C5D2-79BE-AF35-005C7EE4FB6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7064CE-A7ED-ECE9-F8CD-BBF1A9EC1D6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FA42044-3458-92E4-24C4-B7D160009D08}"/>
              </a:ext>
            </a:extLst>
          </p:cNvPr>
          <p:cNvSpPr>
            <a:spLocks noGrp="1"/>
          </p:cNvSpPr>
          <p:nvPr>
            <p:ph type="dt" sz="half" idx="10"/>
          </p:nvPr>
        </p:nvSpPr>
        <p:spPr/>
        <p:txBody>
          <a:bodyPr/>
          <a:lstStyle/>
          <a:p>
            <a:fld id="{5A831AA0-BA9D-D242-A3EE-96E345647CC4}" type="datetimeFigureOut">
              <a:rPr kumimoji="1" lang="ja-JP" altLang="en-US" smtClean="0"/>
              <a:t>2022/10/26</a:t>
            </a:fld>
            <a:endParaRPr kumimoji="1" lang="ja-JP" altLang="en-US"/>
          </a:p>
        </p:txBody>
      </p:sp>
      <p:sp>
        <p:nvSpPr>
          <p:cNvPr id="5" name="フッター プレースホルダー 4">
            <a:extLst>
              <a:ext uri="{FF2B5EF4-FFF2-40B4-BE49-F238E27FC236}">
                <a16:creationId xmlns:a16="http://schemas.microsoft.com/office/drawing/2014/main" id="{B02830B1-CF9D-A5CC-89AC-39338149557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DAC294F-52D4-9164-C30A-051473FAD039}"/>
              </a:ext>
            </a:extLst>
          </p:cNvPr>
          <p:cNvSpPr>
            <a:spLocks noGrp="1"/>
          </p:cNvSpPr>
          <p:nvPr>
            <p:ph type="sldNum" sz="quarter" idx="12"/>
          </p:nvPr>
        </p:nvSpPr>
        <p:spPr/>
        <p:txBody>
          <a:bodyPr/>
          <a:lstStyle/>
          <a:p>
            <a:fld id="{53643FFE-39CC-C94A-A945-A7A98D486A04}" type="slidenum">
              <a:rPr kumimoji="1" lang="ja-JP" altLang="en-US" smtClean="0"/>
              <a:t>‹#›</a:t>
            </a:fld>
            <a:endParaRPr kumimoji="1" lang="ja-JP" altLang="en-US"/>
          </a:p>
        </p:txBody>
      </p:sp>
    </p:spTree>
    <p:extLst>
      <p:ext uri="{BB962C8B-B14F-4D97-AF65-F5344CB8AC3E}">
        <p14:creationId xmlns:p14="http://schemas.microsoft.com/office/powerpoint/2010/main" val="1869959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4089C-B599-0EB2-52B0-393CE39BBD1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E3341B4-48C8-3FF4-FC88-F39CE3E7EA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7066D8C-A855-D887-8B54-2D2C534E59AF}"/>
              </a:ext>
            </a:extLst>
          </p:cNvPr>
          <p:cNvSpPr>
            <a:spLocks noGrp="1"/>
          </p:cNvSpPr>
          <p:nvPr>
            <p:ph type="dt" sz="half" idx="10"/>
          </p:nvPr>
        </p:nvSpPr>
        <p:spPr/>
        <p:txBody>
          <a:bodyPr/>
          <a:lstStyle/>
          <a:p>
            <a:fld id="{5A831AA0-BA9D-D242-A3EE-96E345647CC4}" type="datetimeFigureOut">
              <a:rPr kumimoji="1" lang="ja-JP" altLang="en-US" smtClean="0"/>
              <a:t>2022/10/26</a:t>
            </a:fld>
            <a:endParaRPr kumimoji="1" lang="ja-JP" altLang="en-US"/>
          </a:p>
        </p:txBody>
      </p:sp>
      <p:sp>
        <p:nvSpPr>
          <p:cNvPr id="5" name="フッター プレースホルダー 4">
            <a:extLst>
              <a:ext uri="{FF2B5EF4-FFF2-40B4-BE49-F238E27FC236}">
                <a16:creationId xmlns:a16="http://schemas.microsoft.com/office/drawing/2014/main" id="{F5686B32-78F3-64D4-EA3F-901F435980E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177C2C6-7517-6D32-9713-9FAF9F6E3626}"/>
              </a:ext>
            </a:extLst>
          </p:cNvPr>
          <p:cNvSpPr>
            <a:spLocks noGrp="1"/>
          </p:cNvSpPr>
          <p:nvPr>
            <p:ph type="sldNum" sz="quarter" idx="12"/>
          </p:nvPr>
        </p:nvSpPr>
        <p:spPr/>
        <p:txBody>
          <a:bodyPr/>
          <a:lstStyle/>
          <a:p>
            <a:fld id="{53643FFE-39CC-C94A-A945-A7A98D486A04}" type="slidenum">
              <a:rPr kumimoji="1" lang="ja-JP" altLang="en-US" smtClean="0"/>
              <a:t>‹#›</a:t>
            </a:fld>
            <a:endParaRPr kumimoji="1" lang="ja-JP" altLang="en-US"/>
          </a:p>
        </p:txBody>
      </p:sp>
    </p:spTree>
    <p:extLst>
      <p:ext uri="{BB962C8B-B14F-4D97-AF65-F5344CB8AC3E}">
        <p14:creationId xmlns:p14="http://schemas.microsoft.com/office/powerpoint/2010/main" val="3464264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6750CE-027D-79BE-4E40-0A5D4B59CB7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95D45B-1AD1-D7F5-35B2-BFFD4FD6D4F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89FD373-F9C1-C91B-D196-10B230AC4CB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743EABF-71DD-9AE9-E610-E5AFB845C978}"/>
              </a:ext>
            </a:extLst>
          </p:cNvPr>
          <p:cNvSpPr>
            <a:spLocks noGrp="1"/>
          </p:cNvSpPr>
          <p:nvPr>
            <p:ph type="dt" sz="half" idx="10"/>
          </p:nvPr>
        </p:nvSpPr>
        <p:spPr/>
        <p:txBody>
          <a:bodyPr/>
          <a:lstStyle/>
          <a:p>
            <a:fld id="{5A831AA0-BA9D-D242-A3EE-96E345647CC4}" type="datetimeFigureOut">
              <a:rPr kumimoji="1" lang="ja-JP" altLang="en-US" smtClean="0"/>
              <a:t>2022/10/26</a:t>
            </a:fld>
            <a:endParaRPr kumimoji="1" lang="ja-JP" altLang="en-US"/>
          </a:p>
        </p:txBody>
      </p:sp>
      <p:sp>
        <p:nvSpPr>
          <p:cNvPr id="6" name="フッター プレースホルダー 5">
            <a:extLst>
              <a:ext uri="{FF2B5EF4-FFF2-40B4-BE49-F238E27FC236}">
                <a16:creationId xmlns:a16="http://schemas.microsoft.com/office/drawing/2014/main" id="{DCA679B5-45F6-A85D-3BD0-9FA85801B5F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1AB645C-35E3-133A-D300-11A11895464F}"/>
              </a:ext>
            </a:extLst>
          </p:cNvPr>
          <p:cNvSpPr>
            <a:spLocks noGrp="1"/>
          </p:cNvSpPr>
          <p:nvPr>
            <p:ph type="sldNum" sz="quarter" idx="12"/>
          </p:nvPr>
        </p:nvSpPr>
        <p:spPr/>
        <p:txBody>
          <a:bodyPr/>
          <a:lstStyle/>
          <a:p>
            <a:fld id="{53643FFE-39CC-C94A-A945-A7A98D486A04}" type="slidenum">
              <a:rPr kumimoji="1" lang="ja-JP" altLang="en-US" smtClean="0"/>
              <a:t>‹#›</a:t>
            </a:fld>
            <a:endParaRPr kumimoji="1" lang="ja-JP" altLang="en-US"/>
          </a:p>
        </p:txBody>
      </p:sp>
    </p:spTree>
    <p:extLst>
      <p:ext uri="{BB962C8B-B14F-4D97-AF65-F5344CB8AC3E}">
        <p14:creationId xmlns:p14="http://schemas.microsoft.com/office/powerpoint/2010/main" val="785606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86FA36-88DA-BEDD-EF57-AC93A8C8140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55F6C3C-77BD-1A9B-CACB-6A508D91ED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CC8A9A8-42E3-ACFB-28F6-68C5FEA43E8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D888168-DC63-EAE8-DB91-0BECBDDF45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A360438-4D8F-43E2-C83D-952124D0205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7AE459A-3293-AFA7-AF49-FCB7C7D8A755}"/>
              </a:ext>
            </a:extLst>
          </p:cNvPr>
          <p:cNvSpPr>
            <a:spLocks noGrp="1"/>
          </p:cNvSpPr>
          <p:nvPr>
            <p:ph type="dt" sz="half" idx="10"/>
          </p:nvPr>
        </p:nvSpPr>
        <p:spPr/>
        <p:txBody>
          <a:bodyPr/>
          <a:lstStyle/>
          <a:p>
            <a:fld id="{5A831AA0-BA9D-D242-A3EE-96E345647CC4}" type="datetimeFigureOut">
              <a:rPr kumimoji="1" lang="ja-JP" altLang="en-US" smtClean="0"/>
              <a:t>2022/10/26</a:t>
            </a:fld>
            <a:endParaRPr kumimoji="1" lang="ja-JP" altLang="en-US"/>
          </a:p>
        </p:txBody>
      </p:sp>
      <p:sp>
        <p:nvSpPr>
          <p:cNvPr id="8" name="フッター プレースホルダー 7">
            <a:extLst>
              <a:ext uri="{FF2B5EF4-FFF2-40B4-BE49-F238E27FC236}">
                <a16:creationId xmlns:a16="http://schemas.microsoft.com/office/drawing/2014/main" id="{093C5AF3-5A63-A73A-6257-639015C080B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80FC990-40B5-B376-69D7-F9BCBF456C3C}"/>
              </a:ext>
            </a:extLst>
          </p:cNvPr>
          <p:cNvSpPr>
            <a:spLocks noGrp="1"/>
          </p:cNvSpPr>
          <p:nvPr>
            <p:ph type="sldNum" sz="quarter" idx="12"/>
          </p:nvPr>
        </p:nvSpPr>
        <p:spPr/>
        <p:txBody>
          <a:bodyPr/>
          <a:lstStyle/>
          <a:p>
            <a:fld id="{53643FFE-39CC-C94A-A945-A7A98D486A04}" type="slidenum">
              <a:rPr kumimoji="1" lang="ja-JP" altLang="en-US" smtClean="0"/>
              <a:t>‹#›</a:t>
            </a:fld>
            <a:endParaRPr kumimoji="1" lang="ja-JP" altLang="en-US"/>
          </a:p>
        </p:txBody>
      </p:sp>
    </p:spTree>
    <p:extLst>
      <p:ext uri="{BB962C8B-B14F-4D97-AF65-F5344CB8AC3E}">
        <p14:creationId xmlns:p14="http://schemas.microsoft.com/office/powerpoint/2010/main" val="1276819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4E4C72-D1F3-CF67-E267-138D442EB80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A7449E1-23F3-811D-A0D2-C72E361B7E77}"/>
              </a:ext>
            </a:extLst>
          </p:cNvPr>
          <p:cNvSpPr>
            <a:spLocks noGrp="1"/>
          </p:cNvSpPr>
          <p:nvPr>
            <p:ph type="dt" sz="half" idx="10"/>
          </p:nvPr>
        </p:nvSpPr>
        <p:spPr/>
        <p:txBody>
          <a:bodyPr/>
          <a:lstStyle/>
          <a:p>
            <a:fld id="{5A831AA0-BA9D-D242-A3EE-96E345647CC4}" type="datetimeFigureOut">
              <a:rPr kumimoji="1" lang="ja-JP" altLang="en-US" smtClean="0"/>
              <a:t>2022/10/26</a:t>
            </a:fld>
            <a:endParaRPr kumimoji="1" lang="ja-JP" altLang="en-US"/>
          </a:p>
        </p:txBody>
      </p:sp>
      <p:sp>
        <p:nvSpPr>
          <p:cNvPr id="4" name="フッター プレースホルダー 3">
            <a:extLst>
              <a:ext uri="{FF2B5EF4-FFF2-40B4-BE49-F238E27FC236}">
                <a16:creationId xmlns:a16="http://schemas.microsoft.com/office/drawing/2014/main" id="{7AAEF9C0-015F-63DB-8861-7917D68D054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131DBDB-8504-A724-5BD3-FCF6184085B9}"/>
              </a:ext>
            </a:extLst>
          </p:cNvPr>
          <p:cNvSpPr>
            <a:spLocks noGrp="1"/>
          </p:cNvSpPr>
          <p:nvPr>
            <p:ph type="sldNum" sz="quarter" idx="12"/>
          </p:nvPr>
        </p:nvSpPr>
        <p:spPr/>
        <p:txBody>
          <a:bodyPr/>
          <a:lstStyle/>
          <a:p>
            <a:fld id="{53643FFE-39CC-C94A-A945-A7A98D486A04}" type="slidenum">
              <a:rPr kumimoji="1" lang="ja-JP" altLang="en-US" smtClean="0"/>
              <a:t>‹#›</a:t>
            </a:fld>
            <a:endParaRPr kumimoji="1" lang="ja-JP" altLang="en-US"/>
          </a:p>
        </p:txBody>
      </p:sp>
    </p:spTree>
    <p:extLst>
      <p:ext uri="{BB962C8B-B14F-4D97-AF65-F5344CB8AC3E}">
        <p14:creationId xmlns:p14="http://schemas.microsoft.com/office/powerpoint/2010/main" val="3339644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8B3E45A-685A-5052-16B0-041375A8931D}"/>
              </a:ext>
            </a:extLst>
          </p:cNvPr>
          <p:cNvSpPr>
            <a:spLocks noGrp="1"/>
          </p:cNvSpPr>
          <p:nvPr>
            <p:ph type="dt" sz="half" idx="10"/>
          </p:nvPr>
        </p:nvSpPr>
        <p:spPr/>
        <p:txBody>
          <a:bodyPr/>
          <a:lstStyle/>
          <a:p>
            <a:fld id="{5A831AA0-BA9D-D242-A3EE-96E345647CC4}" type="datetimeFigureOut">
              <a:rPr kumimoji="1" lang="ja-JP" altLang="en-US" smtClean="0"/>
              <a:t>2022/10/26</a:t>
            </a:fld>
            <a:endParaRPr kumimoji="1" lang="ja-JP" altLang="en-US"/>
          </a:p>
        </p:txBody>
      </p:sp>
      <p:sp>
        <p:nvSpPr>
          <p:cNvPr id="3" name="フッター プレースホルダー 2">
            <a:extLst>
              <a:ext uri="{FF2B5EF4-FFF2-40B4-BE49-F238E27FC236}">
                <a16:creationId xmlns:a16="http://schemas.microsoft.com/office/drawing/2014/main" id="{33010EA0-928F-3336-2235-0442017DD71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B7BBE17-51A1-9D17-AE1E-C04F15DC5030}"/>
              </a:ext>
            </a:extLst>
          </p:cNvPr>
          <p:cNvSpPr>
            <a:spLocks noGrp="1"/>
          </p:cNvSpPr>
          <p:nvPr>
            <p:ph type="sldNum" sz="quarter" idx="12"/>
          </p:nvPr>
        </p:nvSpPr>
        <p:spPr/>
        <p:txBody>
          <a:bodyPr/>
          <a:lstStyle/>
          <a:p>
            <a:fld id="{53643FFE-39CC-C94A-A945-A7A98D486A04}" type="slidenum">
              <a:rPr kumimoji="1" lang="ja-JP" altLang="en-US" smtClean="0"/>
              <a:t>‹#›</a:t>
            </a:fld>
            <a:endParaRPr kumimoji="1" lang="ja-JP" altLang="en-US"/>
          </a:p>
        </p:txBody>
      </p:sp>
    </p:spTree>
    <p:extLst>
      <p:ext uri="{BB962C8B-B14F-4D97-AF65-F5344CB8AC3E}">
        <p14:creationId xmlns:p14="http://schemas.microsoft.com/office/powerpoint/2010/main" val="299813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817AF8-3D2A-B590-B067-A7357A86543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EDD600-1718-8945-2D73-A8916C77DB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1CA44D1-E254-B031-0613-B3664D621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DF73636-FD3D-274B-DFA3-9801978D4B06}"/>
              </a:ext>
            </a:extLst>
          </p:cNvPr>
          <p:cNvSpPr>
            <a:spLocks noGrp="1"/>
          </p:cNvSpPr>
          <p:nvPr>
            <p:ph type="dt" sz="half" idx="10"/>
          </p:nvPr>
        </p:nvSpPr>
        <p:spPr/>
        <p:txBody>
          <a:bodyPr/>
          <a:lstStyle/>
          <a:p>
            <a:fld id="{5A831AA0-BA9D-D242-A3EE-96E345647CC4}" type="datetimeFigureOut">
              <a:rPr kumimoji="1" lang="ja-JP" altLang="en-US" smtClean="0"/>
              <a:t>2022/10/26</a:t>
            </a:fld>
            <a:endParaRPr kumimoji="1" lang="ja-JP" altLang="en-US"/>
          </a:p>
        </p:txBody>
      </p:sp>
      <p:sp>
        <p:nvSpPr>
          <p:cNvPr id="6" name="フッター プレースホルダー 5">
            <a:extLst>
              <a:ext uri="{FF2B5EF4-FFF2-40B4-BE49-F238E27FC236}">
                <a16:creationId xmlns:a16="http://schemas.microsoft.com/office/drawing/2014/main" id="{782DFAF0-EB26-DF1A-1269-5A49584AA3E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2C65443-1B33-94A5-2FC8-A714C313C58A}"/>
              </a:ext>
            </a:extLst>
          </p:cNvPr>
          <p:cNvSpPr>
            <a:spLocks noGrp="1"/>
          </p:cNvSpPr>
          <p:nvPr>
            <p:ph type="sldNum" sz="quarter" idx="12"/>
          </p:nvPr>
        </p:nvSpPr>
        <p:spPr/>
        <p:txBody>
          <a:bodyPr/>
          <a:lstStyle/>
          <a:p>
            <a:fld id="{53643FFE-39CC-C94A-A945-A7A98D486A04}" type="slidenum">
              <a:rPr kumimoji="1" lang="ja-JP" altLang="en-US" smtClean="0"/>
              <a:t>‹#›</a:t>
            </a:fld>
            <a:endParaRPr kumimoji="1" lang="ja-JP" altLang="en-US"/>
          </a:p>
        </p:txBody>
      </p:sp>
    </p:spTree>
    <p:extLst>
      <p:ext uri="{BB962C8B-B14F-4D97-AF65-F5344CB8AC3E}">
        <p14:creationId xmlns:p14="http://schemas.microsoft.com/office/powerpoint/2010/main" val="85842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77E4E4-60C0-A536-6EE3-D8CCA1937D9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8AAB4D9-6375-C1FA-550B-9A225F7F4A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4167732-0CB9-FFC4-AFDA-DBD3F202D1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A4F4A9E-AAB5-A4CA-06C8-A8D7406A4168}"/>
              </a:ext>
            </a:extLst>
          </p:cNvPr>
          <p:cNvSpPr>
            <a:spLocks noGrp="1"/>
          </p:cNvSpPr>
          <p:nvPr>
            <p:ph type="dt" sz="half" idx="10"/>
          </p:nvPr>
        </p:nvSpPr>
        <p:spPr/>
        <p:txBody>
          <a:bodyPr/>
          <a:lstStyle/>
          <a:p>
            <a:fld id="{5A831AA0-BA9D-D242-A3EE-96E345647CC4}" type="datetimeFigureOut">
              <a:rPr kumimoji="1" lang="ja-JP" altLang="en-US" smtClean="0"/>
              <a:t>2022/10/26</a:t>
            </a:fld>
            <a:endParaRPr kumimoji="1" lang="ja-JP" altLang="en-US"/>
          </a:p>
        </p:txBody>
      </p:sp>
      <p:sp>
        <p:nvSpPr>
          <p:cNvPr id="6" name="フッター プレースホルダー 5">
            <a:extLst>
              <a:ext uri="{FF2B5EF4-FFF2-40B4-BE49-F238E27FC236}">
                <a16:creationId xmlns:a16="http://schemas.microsoft.com/office/drawing/2014/main" id="{14FA9F8B-3C6B-8CC1-1671-F86CAD34642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F473F01-C38F-9580-E75B-1999171A7A0A}"/>
              </a:ext>
            </a:extLst>
          </p:cNvPr>
          <p:cNvSpPr>
            <a:spLocks noGrp="1"/>
          </p:cNvSpPr>
          <p:nvPr>
            <p:ph type="sldNum" sz="quarter" idx="12"/>
          </p:nvPr>
        </p:nvSpPr>
        <p:spPr/>
        <p:txBody>
          <a:bodyPr/>
          <a:lstStyle/>
          <a:p>
            <a:fld id="{53643FFE-39CC-C94A-A945-A7A98D486A04}" type="slidenum">
              <a:rPr kumimoji="1" lang="ja-JP" altLang="en-US" smtClean="0"/>
              <a:t>‹#›</a:t>
            </a:fld>
            <a:endParaRPr kumimoji="1" lang="ja-JP" altLang="en-US"/>
          </a:p>
        </p:txBody>
      </p:sp>
    </p:spTree>
    <p:extLst>
      <p:ext uri="{BB962C8B-B14F-4D97-AF65-F5344CB8AC3E}">
        <p14:creationId xmlns:p14="http://schemas.microsoft.com/office/powerpoint/2010/main" val="426878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0DD6078-9A64-E0BC-4C38-BE277FA5AC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B845D86-20E8-19B4-4F2E-D7FFF219A9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91029C3-F252-0385-D8B6-F2714FE3B8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31AA0-BA9D-D242-A3EE-96E345647CC4}" type="datetimeFigureOut">
              <a:rPr kumimoji="1" lang="ja-JP" altLang="en-US" smtClean="0"/>
              <a:t>2022/10/26</a:t>
            </a:fld>
            <a:endParaRPr kumimoji="1" lang="ja-JP" altLang="en-US"/>
          </a:p>
        </p:txBody>
      </p:sp>
      <p:sp>
        <p:nvSpPr>
          <p:cNvPr id="5" name="フッター プレースホルダー 4">
            <a:extLst>
              <a:ext uri="{FF2B5EF4-FFF2-40B4-BE49-F238E27FC236}">
                <a16:creationId xmlns:a16="http://schemas.microsoft.com/office/drawing/2014/main" id="{493B242F-61D9-BE20-89BF-9F98130CF4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B643A92-54B4-8230-8A80-B1DBF5EE0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43FFE-39CC-C94A-A945-A7A98D486A04}" type="slidenum">
              <a:rPr kumimoji="1" lang="ja-JP" altLang="en-US" smtClean="0"/>
              <a:t>‹#›</a:t>
            </a:fld>
            <a:endParaRPr kumimoji="1" lang="ja-JP" altLang="en-US"/>
          </a:p>
        </p:txBody>
      </p:sp>
    </p:spTree>
    <p:extLst>
      <p:ext uri="{BB962C8B-B14F-4D97-AF65-F5344CB8AC3E}">
        <p14:creationId xmlns:p14="http://schemas.microsoft.com/office/powerpoint/2010/main" val="43403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hyperlink" Target="https://www.mhlw.go.jp/content/000922086.xlsx" TargetMode="External"/><Relationship Id="rId13" Type="http://schemas.openxmlformats.org/officeDocument/2006/relationships/hyperlink" Target="https://www.mhlw.go.jp/content/000922098.xlsx" TargetMode="External"/><Relationship Id="rId3" Type="http://schemas.openxmlformats.org/officeDocument/2006/relationships/hyperlink" Target="https://www.mhlw.go.jp/content/000749539.xlsx" TargetMode="External"/><Relationship Id="rId7" Type="http://schemas.openxmlformats.org/officeDocument/2006/relationships/hyperlink" Target="https://www.mhlw.go.jp/content/000922085.xlsx" TargetMode="External"/><Relationship Id="rId12" Type="http://schemas.openxmlformats.org/officeDocument/2006/relationships/hyperlink" Target="https://www.mhlw.go.jp/content/000922097.xlsx" TargetMode="External"/><Relationship Id="rId2" Type="http://schemas.openxmlformats.org/officeDocument/2006/relationships/hyperlink" Target="https://www.mhlw.go.jp/content/000922077.pdf" TargetMode="External"/><Relationship Id="rId1" Type="http://schemas.openxmlformats.org/officeDocument/2006/relationships/slideLayout" Target="../slideLayouts/slideLayout2.xml"/><Relationship Id="rId6" Type="http://schemas.openxmlformats.org/officeDocument/2006/relationships/hyperlink" Target="https://www.mhlw.go.jp/content/000749542.doc" TargetMode="External"/><Relationship Id="rId11" Type="http://schemas.openxmlformats.org/officeDocument/2006/relationships/hyperlink" Target="https://www.mhlw.go.jp/content/000749545.doc" TargetMode="External"/><Relationship Id="rId5" Type="http://schemas.openxmlformats.org/officeDocument/2006/relationships/hyperlink" Target="https://www.mhlw.go.jp/content/000749541.doc" TargetMode="External"/><Relationship Id="rId10" Type="http://schemas.openxmlformats.org/officeDocument/2006/relationships/hyperlink" Target="https://www.mhlw.go.jp/content/000749543.pdf" TargetMode="External"/><Relationship Id="rId4" Type="http://schemas.openxmlformats.org/officeDocument/2006/relationships/hyperlink" Target="https://www.mhlw.go.jp/content/000749540.doc" TargetMode="External"/><Relationship Id="rId9" Type="http://schemas.openxmlformats.org/officeDocument/2006/relationships/hyperlink" Target="https://www.mhlw.go.jp/content/000922066.xlsx"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mhlw.go.jp/content/12300000/000678256.pdf" TargetMode="External"/><Relationship Id="rId7" Type="http://schemas.openxmlformats.org/officeDocument/2006/relationships/hyperlink" Target="https://www.jcma.or.jp/?p=21089" TargetMode="External"/><Relationship Id="rId2" Type="http://schemas.openxmlformats.org/officeDocument/2006/relationships/hyperlink" Target="https://www.mhlw.go.jp/content/12300000/000678255.pdf" TargetMode="External"/><Relationship Id="rId1" Type="http://schemas.openxmlformats.org/officeDocument/2006/relationships/slideLayout" Target="../slideLayouts/slideLayout7.xml"/><Relationship Id="rId6" Type="http://schemas.openxmlformats.org/officeDocument/2006/relationships/hyperlink" Target="https://www.mhlw.go.jp/content/12300000/000817384.pdf" TargetMode="External"/><Relationship Id="rId5" Type="http://schemas.openxmlformats.org/officeDocument/2006/relationships/hyperlink" Target="https://www.mhlw.go.jp/stf/seisakunitsuite/bunya/0000164708_00001.html" TargetMode="External"/><Relationship Id="rId4" Type="http://schemas.openxmlformats.org/officeDocument/2006/relationships/hyperlink" Target="https://www.mhlw.go.jp/content/12300000/000678257.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https://www.youtube.com/embed/W65AlqI8w2A?feature=oembed"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bousai-kagawa.jp/"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K3Irmiiw8o4?feature=oembe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mhlw.go.jp/content/000922086.xlsx" TargetMode="External"/><Relationship Id="rId13" Type="http://schemas.openxmlformats.org/officeDocument/2006/relationships/hyperlink" Target="https://www.mhlw.go.jp/content/000922098.xlsx" TargetMode="External"/><Relationship Id="rId3" Type="http://schemas.openxmlformats.org/officeDocument/2006/relationships/hyperlink" Target="https://www.mhlw.go.jp/content/000749539.xlsx" TargetMode="External"/><Relationship Id="rId7" Type="http://schemas.openxmlformats.org/officeDocument/2006/relationships/hyperlink" Target="https://www.mhlw.go.jp/content/000922085.xlsx" TargetMode="External"/><Relationship Id="rId12" Type="http://schemas.openxmlformats.org/officeDocument/2006/relationships/hyperlink" Target="https://www.mhlw.go.jp/content/000922097.xlsx" TargetMode="External"/><Relationship Id="rId2" Type="http://schemas.openxmlformats.org/officeDocument/2006/relationships/hyperlink" Target="https://www.mhlw.go.jp/content/000922077.pdf" TargetMode="External"/><Relationship Id="rId1" Type="http://schemas.openxmlformats.org/officeDocument/2006/relationships/slideLayout" Target="../slideLayouts/slideLayout2.xml"/><Relationship Id="rId6" Type="http://schemas.openxmlformats.org/officeDocument/2006/relationships/hyperlink" Target="https://www.mhlw.go.jp/content/000749542.doc" TargetMode="External"/><Relationship Id="rId11" Type="http://schemas.openxmlformats.org/officeDocument/2006/relationships/hyperlink" Target="https://www.mhlw.go.jp/content/000749545.doc" TargetMode="External"/><Relationship Id="rId5" Type="http://schemas.openxmlformats.org/officeDocument/2006/relationships/hyperlink" Target="https://www.mhlw.go.jp/content/000749541.doc" TargetMode="External"/><Relationship Id="rId10" Type="http://schemas.openxmlformats.org/officeDocument/2006/relationships/hyperlink" Target="https://www.mhlw.go.jp/content/000749543.pdf" TargetMode="External"/><Relationship Id="rId4" Type="http://schemas.openxmlformats.org/officeDocument/2006/relationships/hyperlink" Target="https://www.mhlw.go.jp/content/000749540.doc" TargetMode="External"/><Relationship Id="rId9" Type="http://schemas.openxmlformats.org/officeDocument/2006/relationships/hyperlink" Target="https://www.mhlw.go.jp/content/000922066.xlsx"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51F908-4F38-AD41-BE02-C3C54B060E52}"/>
              </a:ext>
            </a:extLst>
          </p:cNvPr>
          <p:cNvSpPr>
            <a:spLocks noGrp="1"/>
          </p:cNvSpPr>
          <p:nvPr>
            <p:ph type="ctrTitle"/>
          </p:nvPr>
        </p:nvSpPr>
        <p:spPr>
          <a:xfrm>
            <a:off x="802105" y="1122362"/>
            <a:ext cx="10619873" cy="2904205"/>
          </a:xfrm>
          <a:ln>
            <a:solidFill>
              <a:schemeClr val="accent1"/>
            </a:solidFill>
          </a:ln>
        </p:spPr>
        <p:txBody>
          <a:bodyPr anchor="ctr">
            <a:normAutofit fontScale="90000"/>
          </a:bodyPr>
          <a:lstStyle/>
          <a:p>
            <a:r>
              <a:rPr lang="ja-JP" altLang="en-US" sz="8000"/>
              <a:t>介護</a:t>
            </a:r>
            <a:r>
              <a:rPr kumimoji="1" lang="en-US" altLang="ja-JP" sz="8000" dirty="0"/>
              <a:t>BCP</a:t>
            </a:r>
            <a:br>
              <a:rPr kumimoji="1" lang="en-US" altLang="ja-JP" dirty="0"/>
            </a:br>
            <a:r>
              <a:rPr kumimoji="1" lang="en-US" altLang="ja-JP" dirty="0"/>
              <a:t> </a:t>
            </a:r>
            <a:br>
              <a:rPr kumimoji="1" lang="en-US" altLang="ja-JP" dirty="0"/>
            </a:br>
            <a:r>
              <a:rPr lang="ja-JP" altLang="en-US" sz="4000"/>
              <a:t>サポートライン</a:t>
            </a:r>
            <a:r>
              <a:rPr lang="en" altLang="ja-JP" sz="4000" dirty="0"/>
              <a:t>KAGAWA</a:t>
            </a:r>
            <a:r>
              <a:rPr lang="ja-JP" altLang="en-US" sz="4000"/>
              <a:t>　オリジナル特別講座</a:t>
            </a:r>
            <a:br>
              <a:rPr lang="en-US" altLang="ja-JP" sz="4000" dirty="0"/>
            </a:br>
            <a:r>
              <a:rPr lang="en-US" altLang="ja-JP" sz="4000" b="1" dirty="0">
                <a:solidFill>
                  <a:srgbClr val="C00000"/>
                </a:solidFill>
                <a:latin typeface="HGSSoeiKakugothicUB" panose="020B0900000000000000" pitchFamily="34" charset="-128"/>
                <a:ea typeface="HGSSoeiKakugothicUB" panose="020B0900000000000000" pitchFamily="34" charset="-128"/>
              </a:rPr>
              <a:t>《2022/10/26 </a:t>
            </a:r>
            <a:r>
              <a:rPr lang="ja-JP" altLang="en-US" sz="4000" b="1">
                <a:solidFill>
                  <a:srgbClr val="C00000"/>
                </a:solidFill>
                <a:latin typeface="HGSSoeiKakugothicUB" panose="020B0900000000000000" pitchFamily="34" charset="-128"/>
                <a:ea typeface="HGSSoeiKakugothicUB" panose="020B0900000000000000" pitchFamily="34" charset="-128"/>
              </a:rPr>
              <a:t>入所編</a:t>
            </a:r>
            <a:r>
              <a:rPr lang="en-US" altLang="ja-JP" sz="4000" b="1" dirty="0">
                <a:solidFill>
                  <a:srgbClr val="C00000"/>
                </a:solidFill>
                <a:latin typeface="HGSSoeiKakugothicUB" panose="020B0900000000000000" pitchFamily="34" charset="-128"/>
                <a:ea typeface="HGSSoeiKakugothicUB" panose="020B0900000000000000" pitchFamily="34" charset="-128"/>
              </a:rPr>
              <a:t>》</a:t>
            </a:r>
            <a:endParaRPr kumimoji="1" lang="ja-JP" altLang="en-US" b="1">
              <a:solidFill>
                <a:srgbClr val="C00000"/>
              </a:solidFill>
              <a:latin typeface="HGSSoeiKakugothicUB" panose="020B0900000000000000" pitchFamily="34" charset="-128"/>
              <a:ea typeface="HGSSoeiKakugothicUB" panose="020B0900000000000000" pitchFamily="34" charset="-128"/>
            </a:endParaRPr>
          </a:p>
        </p:txBody>
      </p:sp>
      <p:sp>
        <p:nvSpPr>
          <p:cNvPr id="3" name="字幕 2">
            <a:extLst>
              <a:ext uri="{FF2B5EF4-FFF2-40B4-BE49-F238E27FC236}">
                <a16:creationId xmlns:a16="http://schemas.microsoft.com/office/drawing/2014/main" id="{B1F82CB2-E72C-2A49-86B5-EF6C37F2979D}"/>
              </a:ext>
            </a:extLst>
          </p:cNvPr>
          <p:cNvSpPr>
            <a:spLocks noGrp="1"/>
          </p:cNvSpPr>
          <p:nvPr>
            <p:ph type="subTitle" idx="1"/>
          </p:nvPr>
        </p:nvSpPr>
        <p:spPr>
          <a:xfrm>
            <a:off x="3898231" y="5583803"/>
            <a:ext cx="7523747" cy="895030"/>
          </a:xfrm>
        </p:spPr>
        <p:txBody>
          <a:bodyPr>
            <a:normAutofit/>
          </a:bodyPr>
          <a:lstStyle/>
          <a:p>
            <a:r>
              <a:rPr kumimoji="1" lang="ja-JP" altLang="en-US"/>
              <a:t>株式会社</a:t>
            </a:r>
            <a:r>
              <a:rPr kumimoji="1" lang="en-US" altLang="ja-JP" dirty="0"/>
              <a:t>BCPJAPAN </a:t>
            </a:r>
            <a:r>
              <a:rPr kumimoji="1" lang="ja-JP" altLang="en-US"/>
              <a:t>代表取締役山口泰信</a:t>
            </a:r>
            <a:endParaRPr kumimoji="1" lang="en-US" altLang="ja-JP" dirty="0"/>
          </a:p>
          <a:p>
            <a:r>
              <a:rPr lang="en-US" altLang="ja-JP" dirty="0" err="1"/>
              <a:t>info@bcpjapan.jp</a:t>
            </a:r>
            <a:endParaRPr kumimoji="1" lang="ja-JP" altLang="en-US"/>
          </a:p>
        </p:txBody>
      </p:sp>
      <p:pic>
        <p:nvPicPr>
          <p:cNvPr id="4" name="図 3">
            <a:extLst>
              <a:ext uri="{FF2B5EF4-FFF2-40B4-BE49-F238E27FC236}">
                <a16:creationId xmlns:a16="http://schemas.microsoft.com/office/drawing/2014/main" id="{C9CDC6DA-EC52-4D4A-A2F7-27F7F67DC43E}"/>
              </a:ext>
            </a:extLst>
          </p:cNvPr>
          <p:cNvPicPr>
            <a:picLocks noChangeAspect="1"/>
          </p:cNvPicPr>
          <p:nvPr/>
        </p:nvPicPr>
        <p:blipFill>
          <a:blip r:embed="rId2"/>
          <a:stretch>
            <a:fillRect/>
          </a:stretch>
        </p:blipFill>
        <p:spPr>
          <a:xfrm>
            <a:off x="802105" y="4266300"/>
            <a:ext cx="3112170" cy="2330700"/>
          </a:xfrm>
          <a:prstGeom prst="rect">
            <a:avLst/>
          </a:prstGeom>
        </p:spPr>
      </p:pic>
    </p:spTree>
    <p:extLst>
      <p:ext uri="{BB962C8B-B14F-4D97-AF65-F5344CB8AC3E}">
        <p14:creationId xmlns:p14="http://schemas.microsoft.com/office/powerpoint/2010/main" val="1352543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A24861-E1CC-029D-3001-55C925B1EC57}"/>
              </a:ext>
            </a:extLst>
          </p:cNvPr>
          <p:cNvSpPr>
            <a:spLocks noGrp="1"/>
          </p:cNvSpPr>
          <p:nvPr>
            <p:ph type="title"/>
          </p:nvPr>
        </p:nvSpPr>
        <p:spPr>
          <a:xfrm>
            <a:off x="838200" y="1456266"/>
            <a:ext cx="10515600" cy="3945467"/>
          </a:xfrm>
        </p:spPr>
        <p:txBody>
          <a:bodyPr>
            <a:normAutofit/>
          </a:bodyPr>
          <a:lstStyle/>
          <a:p>
            <a:pPr algn="ctr"/>
            <a:r>
              <a:rPr kumimoji="1" lang="ja-JP" altLang="en-US" b="1">
                <a:highlight>
                  <a:srgbClr val="FFFF00"/>
                </a:highlight>
              </a:rPr>
              <a:t>移籍してきた人の入所ホーム受入</a:t>
            </a:r>
            <a:br>
              <a:rPr kumimoji="1" lang="en-US" altLang="ja-JP" b="1" dirty="0">
                <a:highlight>
                  <a:srgbClr val="FFFF00"/>
                </a:highlight>
              </a:rPr>
            </a:br>
            <a:br>
              <a:rPr kumimoji="1" lang="en-US" altLang="ja-JP" b="1" dirty="0">
                <a:highlight>
                  <a:srgbClr val="FFFF00"/>
                </a:highlight>
              </a:rPr>
            </a:br>
            <a:r>
              <a:rPr lang="ja-JP" altLang="en-US" b="1">
                <a:highlight>
                  <a:srgbClr val="FFFF00"/>
                </a:highlight>
              </a:rPr>
              <a:t>ショート</a:t>
            </a:r>
            <a:r>
              <a:rPr kumimoji="1" lang="ja-JP" altLang="en-US" b="1">
                <a:highlight>
                  <a:srgbClr val="FFFF00"/>
                </a:highlight>
              </a:rPr>
              <a:t>ステイからデイケアへ戻る時</a:t>
            </a:r>
          </a:p>
        </p:txBody>
      </p:sp>
    </p:spTree>
    <p:extLst>
      <p:ext uri="{BB962C8B-B14F-4D97-AF65-F5344CB8AC3E}">
        <p14:creationId xmlns:p14="http://schemas.microsoft.com/office/powerpoint/2010/main" val="3942345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02E66ADD-DF4A-01E3-4470-223A141FADBA}"/>
              </a:ext>
            </a:extLst>
          </p:cNvPr>
          <p:cNvSpPr/>
          <p:nvPr/>
        </p:nvSpPr>
        <p:spPr>
          <a:xfrm>
            <a:off x="4291263" y="2033336"/>
            <a:ext cx="3609474" cy="1155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a:t>利用者感染発見</a:t>
            </a:r>
          </a:p>
        </p:txBody>
      </p:sp>
      <p:sp>
        <p:nvSpPr>
          <p:cNvPr id="3" name="角丸四角形 2">
            <a:extLst>
              <a:ext uri="{FF2B5EF4-FFF2-40B4-BE49-F238E27FC236}">
                <a16:creationId xmlns:a16="http://schemas.microsoft.com/office/drawing/2014/main" id="{0EFA96B3-DF59-0F26-D1AB-738485C96A1A}"/>
              </a:ext>
            </a:extLst>
          </p:cNvPr>
          <p:cNvSpPr/>
          <p:nvPr/>
        </p:nvSpPr>
        <p:spPr>
          <a:xfrm>
            <a:off x="4291263" y="405062"/>
            <a:ext cx="3609474" cy="1155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t>利用者受入時の基準</a:t>
            </a:r>
            <a:endParaRPr kumimoji="1" lang="ja-JP" altLang="en-US" sz="2800"/>
          </a:p>
        </p:txBody>
      </p:sp>
      <p:sp>
        <p:nvSpPr>
          <p:cNvPr id="4" name="下矢印 3">
            <a:extLst>
              <a:ext uri="{FF2B5EF4-FFF2-40B4-BE49-F238E27FC236}">
                <a16:creationId xmlns:a16="http://schemas.microsoft.com/office/drawing/2014/main" id="{CE0C307D-B0AA-2C43-2057-1AD5A612AA0D}"/>
              </a:ext>
            </a:extLst>
          </p:cNvPr>
          <p:cNvSpPr/>
          <p:nvPr/>
        </p:nvSpPr>
        <p:spPr>
          <a:xfrm>
            <a:off x="5590673" y="1560093"/>
            <a:ext cx="1010653" cy="47324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下矢印 4">
            <a:extLst>
              <a:ext uri="{FF2B5EF4-FFF2-40B4-BE49-F238E27FC236}">
                <a16:creationId xmlns:a16="http://schemas.microsoft.com/office/drawing/2014/main" id="{4997B347-D251-26A9-2252-4A228870AB15}"/>
              </a:ext>
            </a:extLst>
          </p:cNvPr>
          <p:cNvSpPr/>
          <p:nvPr/>
        </p:nvSpPr>
        <p:spPr>
          <a:xfrm>
            <a:off x="4491787" y="3188367"/>
            <a:ext cx="1010653" cy="47324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下矢印 5">
            <a:extLst>
              <a:ext uri="{FF2B5EF4-FFF2-40B4-BE49-F238E27FC236}">
                <a16:creationId xmlns:a16="http://schemas.microsoft.com/office/drawing/2014/main" id="{3CB83E9D-9F0C-6D1C-8316-D6D449AEB283}"/>
              </a:ext>
            </a:extLst>
          </p:cNvPr>
          <p:cNvSpPr/>
          <p:nvPr/>
        </p:nvSpPr>
        <p:spPr>
          <a:xfrm rot="16200000">
            <a:off x="5859832" y="4022690"/>
            <a:ext cx="624738" cy="47324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a:extLst>
              <a:ext uri="{FF2B5EF4-FFF2-40B4-BE49-F238E27FC236}">
                <a16:creationId xmlns:a16="http://schemas.microsoft.com/office/drawing/2014/main" id="{50820032-A798-14A2-D2E3-B23F7443FB0E}"/>
              </a:ext>
            </a:extLst>
          </p:cNvPr>
          <p:cNvSpPr/>
          <p:nvPr/>
        </p:nvSpPr>
        <p:spPr>
          <a:xfrm>
            <a:off x="6408822" y="3677658"/>
            <a:ext cx="3609474" cy="1155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rgbClr val="FF0000"/>
                </a:solidFill>
              </a:rPr>
              <a:t>停止・休業</a:t>
            </a:r>
          </a:p>
        </p:txBody>
      </p:sp>
      <p:sp>
        <p:nvSpPr>
          <p:cNvPr id="8" name="角丸四角形 7">
            <a:extLst>
              <a:ext uri="{FF2B5EF4-FFF2-40B4-BE49-F238E27FC236}">
                <a16:creationId xmlns:a16="http://schemas.microsoft.com/office/drawing/2014/main" id="{842BE564-42A4-EFCD-A2EA-CAEBDE27FDD6}"/>
              </a:ext>
            </a:extLst>
          </p:cNvPr>
          <p:cNvSpPr/>
          <p:nvPr/>
        </p:nvSpPr>
        <p:spPr>
          <a:xfrm>
            <a:off x="2350173" y="3669634"/>
            <a:ext cx="3609474" cy="1155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a:t>サービスの継続</a:t>
            </a:r>
            <a:endParaRPr lang="en-US" altLang="ja-JP" sz="3200" dirty="0"/>
          </a:p>
          <a:p>
            <a:pPr algn="ctr"/>
            <a:r>
              <a:rPr kumimoji="1" lang="ja-JP" altLang="en-US" sz="3200"/>
              <a:t>（縮小・個室）</a:t>
            </a:r>
          </a:p>
        </p:txBody>
      </p:sp>
      <p:sp>
        <p:nvSpPr>
          <p:cNvPr id="9" name="テキスト ボックス 8">
            <a:extLst>
              <a:ext uri="{FF2B5EF4-FFF2-40B4-BE49-F238E27FC236}">
                <a16:creationId xmlns:a16="http://schemas.microsoft.com/office/drawing/2014/main" id="{92EE92CC-CFCA-6986-15BC-F3B703F48F0F}"/>
              </a:ext>
            </a:extLst>
          </p:cNvPr>
          <p:cNvSpPr txBox="1"/>
          <p:nvPr/>
        </p:nvSpPr>
        <p:spPr>
          <a:xfrm>
            <a:off x="7956885" y="452097"/>
            <a:ext cx="4122821" cy="1323439"/>
          </a:xfrm>
          <a:prstGeom prst="rect">
            <a:avLst/>
          </a:prstGeom>
          <a:noFill/>
          <a:ln>
            <a:solidFill>
              <a:schemeClr val="accent1">
                <a:shade val="50000"/>
              </a:schemeClr>
            </a:solidFill>
          </a:ln>
        </p:spPr>
        <p:txBody>
          <a:bodyPr wrap="square" rtlCol="0">
            <a:spAutoFit/>
          </a:bodyPr>
          <a:lstStyle/>
          <a:p>
            <a:r>
              <a:rPr kumimoji="1" lang="ja-JP" altLang="en-US" sz="1600"/>
              <a:t>基準：</a:t>
            </a:r>
            <a:endParaRPr kumimoji="1" lang="en-US" altLang="ja-JP" sz="1600" dirty="0"/>
          </a:p>
          <a:p>
            <a:r>
              <a:rPr kumimoji="1" lang="ja-JP" altLang="en-US" sz="1600"/>
              <a:t>新規</a:t>
            </a:r>
            <a:r>
              <a:rPr lang="ja-JP" altLang="en-US" sz="1600"/>
              <a:t>３日（抗原検査３日前＋当日）</a:t>
            </a:r>
            <a:endParaRPr kumimoji="1" lang="en-US" altLang="ja-JP" sz="1600" dirty="0"/>
          </a:p>
          <a:p>
            <a:r>
              <a:rPr lang="ja-JP" altLang="en-US" sz="1600"/>
              <a:t>他からの移籍：翌日：</a:t>
            </a:r>
            <a:r>
              <a:rPr kumimoji="1" lang="ja-JP" altLang="en-US" sz="1600"/>
              <a:t>個室隔離対応</a:t>
            </a:r>
            <a:endParaRPr kumimoji="1" lang="en-US" altLang="ja-JP" sz="1600" dirty="0"/>
          </a:p>
          <a:p>
            <a:r>
              <a:rPr lang="en-US" altLang="ja-JP" sz="1600" dirty="0"/>
              <a:t>	</a:t>
            </a:r>
            <a:r>
              <a:rPr lang="ja-JP" altLang="en-US" sz="1600"/>
              <a:t>または、５日後の入所</a:t>
            </a:r>
            <a:endParaRPr lang="en-US" altLang="ja-JP" sz="1600" dirty="0"/>
          </a:p>
          <a:p>
            <a:r>
              <a:rPr kumimoji="1" lang="ja-JP" altLang="en-US" sz="1600"/>
              <a:t>感染施設からの移籍：１週間後</a:t>
            </a:r>
          </a:p>
        </p:txBody>
      </p:sp>
      <p:sp>
        <p:nvSpPr>
          <p:cNvPr id="11" name="角丸四角形 10">
            <a:extLst>
              <a:ext uri="{FF2B5EF4-FFF2-40B4-BE49-F238E27FC236}">
                <a16:creationId xmlns:a16="http://schemas.microsoft.com/office/drawing/2014/main" id="{BCD7EA84-E7E7-80A4-5D2E-9796806CDF39}"/>
              </a:ext>
            </a:extLst>
          </p:cNvPr>
          <p:cNvSpPr/>
          <p:nvPr/>
        </p:nvSpPr>
        <p:spPr>
          <a:xfrm>
            <a:off x="2440758" y="5350065"/>
            <a:ext cx="3609474" cy="1155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a:t>通常再開</a:t>
            </a:r>
          </a:p>
        </p:txBody>
      </p:sp>
      <p:sp>
        <p:nvSpPr>
          <p:cNvPr id="12" name="下矢印 11">
            <a:extLst>
              <a:ext uri="{FF2B5EF4-FFF2-40B4-BE49-F238E27FC236}">
                <a16:creationId xmlns:a16="http://schemas.microsoft.com/office/drawing/2014/main" id="{E5FD5D1C-F615-C9F5-828D-EFCFC454954C}"/>
              </a:ext>
            </a:extLst>
          </p:cNvPr>
          <p:cNvSpPr/>
          <p:nvPr/>
        </p:nvSpPr>
        <p:spPr>
          <a:xfrm>
            <a:off x="8080270" y="4858108"/>
            <a:ext cx="1010653" cy="47324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a:extLst>
              <a:ext uri="{FF2B5EF4-FFF2-40B4-BE49-F238E27FC236}">
                <a16:creationId xmlns:a16="http://schemas.microsoft.com/office/drawing/2014/main" id="{D41E8EB1-DB7F-BF01-C73D-818FDC5096D9}"/>
              </a:ext>
            </a:extLst>
          </p:cNvPr>
          <p:cNvSpPr/>
          <p:nvPr/>
        </p:nvSpPr>
        <p:spPr>
          <a:xfrm>
            <a:off x="6924207" y="5360836"/>
            <a:ext cx="3609474" cy="1155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a:t>訪問介護支を紹介</a:t>
            </a:r>
            <a:endParaRPr kumimoji="1" lang="ja-JP" altLang="en-US" sz="3200"/>
          </a:p>
        </p:txBody>
      </p:sp>
      <p:sp>
        <p:nvSpPr>
          <p:cNvPr id="14" name="下矢印 13">
            <a:extLst>
              <a:ext uri="{FF2B5EF4-FFF2-40B4-BE49-F238E27FC236}">
                <a16:creationId xmlns:a16="http://schemas.microsoft.com/office/drawing/2014/main" id="{E4840595-1C05-E413-0CB7-B7DB02EC6420}"/>
              </a:ext>
            </a:extLst>
          </p:cNvPr>
          <p:cNvSpPr/>
          <p:nvPr/>
        </p:nvSpPr>
        <p:spPr>
          <a:xfrm>
            <a:off x="3785936" y="4854565"/>
            <a:ext cx="1010653" cy="47324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3F2ECE7-10A9-D428-6A6E-9DBA07F88D05}"/>
              </a:ext>
            </a:extLst>
          </p:cNvPr>
          <p:cNvSpPr txBox="1"/>
          <p:nvPr/>
        </p:nvSpPr>
        <p:spPr>
          <a:xfrm>
            <a:off x="0" y="1108296"/>
            <a:ext cx="2038239" cy="461665"/>
          </a:xfrm>
          <a:prstGeom prst="rect">
            <a:avLst/>
          </a:prstGeom>
          <a:noFill/>
          <a:ln>
            <a:solidFill>
              <a:schemeClr val="accent1">
                <a:shade val="50000"/>
              </a:schemeClr>
            </a:solidFill>
          </a:ln>
        </p:spPr>
        <p:txBody>
          <a:bodyPr wrap="square" rtlCol="0">
            <a:spAutoFit/>
          </a:bodyPr>
          <a:lstStyle/>
          <a:p>
            <a:r>
              <a:rPr lang="ja-JP" altLang="en-US" sz="2400"/>
              <a:t>スタッフ感染</a:t>
            </a:r>
            <a:endParaRPr kumimoji="1" lang="ja-JP" altLang="en-US" sz="2400"/>
          </a:p>
        </p:txBody>
      </p:sp>
      <p:sp>
        <p:nvSpPr>
          <p:cNvPr id="17" name="テキスト ボックス 16">
            <a:extLst>
              <a:ext uri="{FF2B5EF4-FFF2-40B4-BE49-F238E27FC236}">
                <a16:creationId xmlns:a16="http://schemas.microsoft.com/office/drawing/2014/main" id="{60EF3100-775D-A058-5F4B-94AF0EBF4AEC}"/>
              </a:ext>
            </a:extLst>
          </p:cNvPr>
          <p:cNvSpPr txBox="1"/>
          <p:nvPr/>
        </p:nvSpPr>
        <p:spPr>
          <a:xfrm>
            <a:off x="7956885" y="2088240"/>
            <a:ext cx="4093863" cy="1477328"/>
          </a:xfrm>
          <a:prstGeom prst="rect">
            <a:avLst/>
          </a:prstGeom>
          <a:noFill/>
          <a:ln>
            <a:solidFill>
              <a:schemeClr val="accent1">
                <a:shade val="50000"/>
              </a:schemeClr>
            </a:solidFill>
          </a:ln>
        </p:spPr>
        <p:txBody>
          <a:bodyPr wrap="square" rtlCol="0">
            <a:spAutoFit/>
          </a:bodyPr>
          <a:lstStyle/>
          <a:p>
            <a:r>
              <a:rPr kumimoji="1" lang="ja-JP" altLang="en-US"/>
              <a:t>基準：</a:t>
            </a:r>
            <a:r>
              <a:rPr kumimoji="1" lang="en-US" altLang="ja-JP" dirty="0"/>
              <a:t>PCR</a:t>
            </a:r>
            <a:r>
              <a:rPr kumimoji="1" lang="ja-JP" altLang="en-US"/>
              <a:t>陽性１名</a:t>
            </a:r>
            <a:endParaRPr kumimoji="1" lang="en-US" altLang="ja-JP" dirty="0"/>
          </a:p>
          <a:p>
            <a:r>
              <a:rPr lang="ja-JP" altLang="en-US"/>
              <a:t>即時自主停止</a:t>
            </a:r>
            <a:r>
              <a:rPr lang="en-US" altLang="ja-JP" dirty="0"/>
              <a:t>or</a:t>
            </a:r>
            <a:r>
              <a:rPr lang="ja-JP" altLang="en-US"/>
              <a:t>保健所へ連絡３日停止</a:t>
            </a:r>
            <a:endParaRPr lang="en-US" altLang="ja-JP" dirty="0"/>
          </a:p>
          <a:p>
            <a:r>
              <a:rPr kumimoji="1" lang="ja-JP" altLang="en-US"/>
              <a:t>一人暮らし利用者の自宅へ出来るだけ食料届ける。点数になる。（ケアマネ後報告）</a:t>
            </a:r>
          </a:p>
        </p:txBody>
      </p:sp>
      <p:sp>
        <p:nvSpPr>
          <p:cNvPr id="19" name="テキスト ボックス 18">
            <a:extLst>
              <a:ext uri="{FF2B5EF4-FFF2-40B4-BE49-F238E27FC236}">
                <a16:creationId xmlns:a16="http://schemas.microsoft.com/office/drawing/2014/main" id="{D177D8F4-CBDC-714E-BDB6-CB0DBA9CCA8B}"/>
              </a:ext>
            </a:extLst>
          </p:cNvPr>
          <p:cNvSpPr txBox="1"/>
          <p:nvPr/>
        </p:nvSpPr>
        <p:spPr>
          <a:xfrm>
            <a:off x="0" y="1569961"/>
            <a:ext cx="4291263" cy="2031325"/>
          </a:xfrm>
          <a:prstGeom prst="rect">
            <a:avLst/>
          </a:prstGeom>
          <a:noFill/>
          <a:ln>
            <a:solidFill>
              <a:schemeClr val="accent1">
                <a:shade val="50000"/>
              </a:schemeClr>
            </a:solidFill>
          </a:ln>
        </p:spPr>
        <p:txBody>
          <a:bodyPr wrap="square" rtlCol="0">
            <a:spAutoFit/>
          </a:bodyPr>
          <a:lstStyle/>
          <a:p>
            <a:r>
              <a:rPr kumimoji="1" lang="ja-JP" altLang="en-US"/>
              <a:t>基準：陽性・濃厚接触１名→休ませる</a:t>
            </a:r>
            <a:endParaRPr kumimoji="1" lang="en-US" altLang="ja-JP" dirty="0"/>
          </a:p>
          <a:p>
            <a:r>
              <a:rPr kumimoji="1" lang="ja-JP" altLang="en-US"/>
              <a:t>スタッフは検温の回数を増やす</a:t>
            </a:r>
            <a:endParaRPr kumimoji="1" lang="en-US" altLang="ja-JP" dirty="0"/>
          </a:p>
          <a:p>
            <a:r>
              <a:rPr lang="ja-JP" altLang="en-US"/>
              <a:t>健康状態によりそのまま勤務活動</a:t>
            </a:r>
            <a:endParaRPr kumimoji="1" lang="en-US" altLang="ja-JP" dirty="0"/>
          </a:p>
          <a:p>
            <a:r>
              <a:rPr kumimoji="1" lang="en-US" altLang="ja-JP" dirty="0"/>
              <a:t>PCR</a:t>
            </a:r>
            <a:r>
              <a:rPr kumimoji="1" lang="ja-JP" altLang="en-US"/>
              <a:t>陽性１名（スタッフ</a:t>
            </a:r>
            <a:r>
              <a:rPr kumimoji="1" lang="en-US" altLang="ja-JP" dirty="0"/>
              <a:t>or</a:t>
            </a:r>
            <a:r>
              <a:rPr lang="ja-JP" altLang="en-US"/>
              <a:t>利用者</a:t>
            </a:r>
            <a:r>
              <a:rPr kumimoji="1" lang="ja-JP" altLang="en-US"/>
              <a:t>）</a:t>
            </a:r>
            <a:endParaRPr kumimoji="1" lang="en-US" altLang="ja-JP" dirty="0"/>
          </a:p>
          <a:p>
            <a:r>
              <a:rPr kumimoji="1" lang="ja-JP" altLang="en-US"/>
              <a:t>関わった者全員の</a:t>
            </a:r>
            <a:r>
              <a:rPr kumimoji="1" lang="en-US" altLang="ja-JP" dirty="0"/>
              <a:t>PCR</a:t>
            </a:r>
          </a:p>
          <a:p>
            <a:r>
              <a:rPr lang="ja-JP" altLang="en-US"/>
              <a:t>陽性利用者→個室対応（ゾーニング）</a:t>
            </a:r>
            <a:endParaRPr lang="en-US" altLang="ja-JP" dirty="0"/>
          </a:p>
          <a:p>
            <a:r>
              <a:rPr lang="ja-JP" altLang="en-US"/>
              <a:t>陽性スタッフ→無症状なら勤務継続</a:t>
            </a:r>
            <a:endParaRPr kumimoji="1" lang="ja-JP" altLang="en-US"/>
          </a:p>
        </p:txBody>
      </p:sp>
      <p:sp>
        <p:nvSpPr>
          <p:cNvPr id="20" name="テキスト ボックス 19">
            <a:extLst>
              <a:ext uri="{FF2B5EF4-FFF2-40B4-BE49-F238E27FC236}">
                <a16:creationId xmlns:a16="http://schemas.microsoft.com/office/drawing/2014/main" id="{7DC44BB8-DDC5-F1F8-17FB-9C54B9EAA515}"/>
              </a:ext>
            </a:extLst>
          </p:cNvPr>
          <p:cNvSpPr txBox="1"/>
          <p:nvPr/>
        </p:nvSpPr>
        <p:spPr>
          <a:xfrm>
            <a:off x="10140653" y="3578537"/>
            <a:ext cx="1910095" cy="2031325"/>
          </a:xfrm>
          <a:prstGeom prst="rect">
            <a:avLst/>
          </a:prstGeom>
          <a:solidFill>
            <a:srgbClr val="00B0F0"/>
          </a:solidFill>
          <a:ln w="38100">
            <a:solidFill>
              <a:srgbClr val="FF0000"/>
            </a:solidFill>
          </a:ln>
        </p:spPr>
        <p:txBody>
          <a:bodyPr wrap="square" rtlCol="0">
            <a:spAutoFit/>
          </a:bodyPr>
          <a:lstStyle/>
          <a:p>
            <a:r>
              <a:rPr kumimoji="1" lang="ja-JP" altLang="en-US"/>
              <a:t>収束後の売上維持</a:t>
            </a:r>
            <a:endParaRPr kumimoji="1" lang="en-US" altLang="ja-JP" dirty="0"/>
          </a:p>
          <a:p>
            <a:r>
              <a:rPr lang="ja-JP" altLang="en-US"/>
              <a:t>・適切な対応を行なった企業はケアマネからの印象が良い</a:t>
            </a:r>
            <a:endParaRPr kumimoji="1" lang="en-US" altLang="ja-JP" dirty="0"/>
          </a:p>
          <a:p>
            <a:endParaRPr kumimoji="1" lang="ja-JP" altLang="en-US"/>
          </a:p>
        </p:txBody>
      </p:sp>
      <p:sp>
        <p:nvSpPr>
          <p:cNvPr id="10" name="下矢印 9">
            <a:extLst>
              <a:ext uri="{FF2B5EF4-FFF2-40B4-BE49-F238E27FC236}">
                <a16:creationId xmlns:a16="http://schemas.microsoft.com/office/drawing/2014/main" id="{1D5AD7C3-794D-8324-CF34-E5114CDB00D9}"/>
              </a:ext>
            </a:extLst>
          </p:cNvPr>
          <p:cNvSpPr/>
          <p:nvPr/>
        </p:nvSpPr>
        <p:spPr>
          <a:xfrm rot="2339873">
            <a:off x="5975526" y="4585598"/>
            <a:ext cx="418229" cy="12339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4217321-2D6C-3FB1-A51D-C4048A7C7E21}"/>
              </a:ext>
            </a:extLst>
          </p:cNvPr>
          <p:cNvSpPr txBox="1"/>
          <p:nvPr/>
        </p:nvSpPr>
        <p:spPr>
          <a:xfrm>
            <a:off x="229248" y="118698"/>
            <a:ext cx="3416320" cy="523220"/>
          </a:xfrm>
          <a:prstGeom prst="rect">
            <a:avLst/>
          </a:prstGeom>
          <a:solidFill>
            <a:schemeClr val="accent2">
              <a:lumMod val="50000"/>
            </a:schemeClr>
          </a:solidFill>
          <a:ln>
            <a:solidFill>
              <a:srgbClr val="FF0000"/>
            </a:solidFill>
          </a:ln>
          <a:effectLst>
            <a:outerShdw blurRad="50800" dist="38100" dir="2700000" algn="tl" rotWithShape="0">
              <a:prstClr val="black">
                <a:alpha val="40000"/>
              </a:prstClr>
            </a:outerShdw>
          </a:effectLst>
        </p:spPr>
        <p:txBody>
          <a:bodyPr wrap="none" rtlCol="0">
            <a:spAutoFit/>
          </a:bodyPr>
          <a:lstStyle/>
          <a:p>
            <a:r>
              <a:rPr kumimoji="1" lang="ja-JP" altLang="en-US" sz="2800">
                <a:solidFill>
                  <a:schemeClr val="bg1"/>
                </a:solidFill>
              </a:rPr>
              <a:t>新型コロナ感染対応</a:t>
            </a:r>
          </a:p>
        </p:txBody>
      </p:sp>
      <p:sp>
        <p:nvSpPr>
          <p:cNvPr id="18" name="下矢印 17">
            <a:extLst>
              <a:ext uri="{FF2B5EF4-FFF2-40B4-BE49-F238E27FC236}">
                <a16:creationId xmlns:a16="http://schemas.microsoft.com/office/drawing/2014/main" id="{10F51D69-4F58-4C0B-A58E-6FC00704774D}"/>
              </a:ext>
            </a:extLst>
          </p:cNvPr>
          <p:cNvSpPr/>
          <p:nvPr/>
        </p:nvSpPr>
        <p:spPr>
          <a:xfrm>
            <a:off x="6890084" y="3196391"/>
            <a:ext cx="1010653" cy="47324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2544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337C93-D9EA-9406-FA54-040652D8C805}"/>
              </a:ext>
            </a:extLst>
          </p:cNvPr>
          <p:cNvSpPr>
            <a:spLocks noGrp="1"/>
          </p:cNvSpPr>
          <p:nvPr>
            <p:ph type="title"/>
          </p:nvPr>
        </p:nvSpPr>
        <p:spPr>
          <a:xfrm>
            <a:off x="838200" y="931333"/>
            <a:ext cx="10515600" cy="5555192"/>
          </a:xfrm>
          <a:ln>
            <a:solidFill>
              <a:schemeClr val="accent1"/>
            </a:solidFill>
          </a:ln>
        </p:spPr>
        <p:txBody>
          <a:bodyPr>
            <a:normAutofit fontScale="90000"/>
          </a:bodyPr>
          <a:lstStyle/>
          <a:p>
            <a:pPr algn="ctr">
              <a:lnSpc>
                <a:spcPct val="150000"/>
              </a:lnSpc>
            </a:pPr>
            <a:r>
              <a:rPr kumimoji="1" lang="ja-JP" altLang="en-US" b="1">
                <a:solidFill>
                  <a:srgbClr val="FF0000"/>
                </a:solidFill>
                <a:latin typeface="HGMaruGothicMPRO" panose="020F0600000000000000" pitchFamily="34" charset="-128"/>
                <a:ea typeface="HGMaruGothicMPRO" panose="020F0600000000000000" pitchFamily="34" charset="-128"/>
              </a:rPr>
              <a:t>中止しても訪問介護・安否確認の継続</a:t>
            </a:r>
            <a:br>
              <a:rPr kumimoji="1" lang="en-US" altLang="ja-JP" b="1" dirty="0">
                <a:solidFill>
                  <a:srgbClr val="FF0000"/>
                </a:solidFill>
                <a:latin typeface="HGMaruGothicMPRO" panose="020F0600000000000000" pitchFamily="34" charset="-128"/>
                <a:ea typeface="HGMaruGothicMPRO" panose="020F0600000000000000" pitchFamily="34" charset="-128"/>
              </a:rPr>
            </a:br>
            <a:r>
              <a:rPr kumimoji="1" lang="ja-JP" altLang="en-US" b="1">
                <a:latin typeface="HGMaruGothicMPRO" panose="020F0600000000000000" pitchFamily="34" charset="-128"/>
                <a:ea typeface="HGMaruGothicMPRO" panose="020F0600000000000000" pitchFamily="34" charset="-128"/>
              </a:rPr>
              <a:t>利用者の信頼</a:t>
            </a:r>
            <a:r>
              <a:rPr kumimoji="1" lang="ja-JP" altLang="en-US" b="1">
                <a:solidFill>
                  <a:srgbClr val="FF0000"/>
                </a:solidFill>
                <a:latin typeface="HGMaruGothicMPRO" panose="020F0600000000000000" pitchFamily="34" charset="-128"/>
                <a:ea typeface="HGMaruGothicMPRO" panose="020F0600000000000000" pitchFamily="34" charset="-128"/>
              </a:rPr>
              <a:t>・点数（売上）を確保</a:t>
            </a:r>
            <a:br>
              <a:rPr kumimoji="1" lang="en-US" altLang="ja-JP" b="1" dirty="0">
                <a:solidFill>
                  <a:srgbClr val="FF0000"/>
                </a:solidFill>
                <a:latin typeface="HGMaruGothicMPRO" panose="020F0600000000000000" pitchFamily="34" charset="-128"/>
                <a:ea typeface="HGMaruGothicMPRO" panose="020F0600000000000000" pitchFamily="34" charset="-128"/>
              </a:rPr>
            </a:br>
            <a:r>
              <a:rPr kumimoji="1" lang="ja-JP" altLang="en-US" b="1">
                <a:solidFill>
                  <a:srgbClr val="FF0000"/>
                </a:solidFill>
                <a:latin typeface="HGMaruGothicMPRO" panose="020F0600000000000000" pitchFamily="34" charset="-128"/>
                <a:ea typeface="HGMaruGothicMPRO" panose="020F0600000000000000" pitchFamily="34" charset="-128"/>
              </a:rPr>
              <a:t>↓</a:t>
            </a:r>
            <a:br>
              <a:rPr kumimoji="1" lang="en-US" altLang="ja-JP" b="1" dirty="0">
                <a:solidFill>
                  <a:srgbClr val="FF0000"/>
                </a:solidFill>
                <a:latin typeface="HGMaruGothicMPRO" panose="020F0600000000000000" pitchFamily="34" charset="-128"/>
                <a:ea typeface="HGMaruGothicMPRO" panose="020F0600000000000000" pitchFamily="34" charset="-128"/>
              </a:rPr>
            </a:br>
            <a:r>
              <a:rPr kumimoji="1" lang="ja-JP" altLang="en-US" b="1">
                <a:solidFill>
                  <a:srgbClr val="FF0000"/>
                </a:solidFill>
                <a:latin typeface="HGMaruGothicMPRO" panose="020F0600000000000000" pitchFamily="34" charset="-128"/>
                <a:ea typeface="HGMaruGothicMPRO" panose="020F0600000000000000" pitchFamily="34" charset="-128"/>
              </a:rPr>
              <a:t>ほったらかしておくと別の施設に移籍</a:t>
            </a:r>
            <a:br>
              <a:rPr kumimoji="1" lang="en-US" altLang="ja-JP" b="1" dirty="0">
                <a:solidFill>
                  <a:srgbClr val="FF0000"/>
                </a:solidFill>
                <a:latin typeface="HGMaruGothicMPRO" panose="020F0600000000000000" pitchFamily="34" charset="-128"/>
                <a:ea typeface="HGMaruGothicMPRO" panose="020F0600000000000000" pitchFamily="34" charset="-128"/>
              </a:rPr>
            </a:br>
            <a:r>
              <a:rPr kumimoji="1" lang="ja-JP" altLang="en-US" b="1">
                <a:solidFill>
                  <a:srgbClr val="FF0000"/>
                </a:solidFill>
                <a:latin typeface="HGMaruGothicMPRO" panose="020F0600000000000000" pitchFamily="34" charset="-128"/>
                <a:ea typeface="HGMaruGothicMPRO" panose="020F0600000000000000" pitchFamily="34" charset="-128"/>
              </a:rPr>
              <a:t>↓</a:t>
            </a:r>
            <a:br>
              <a:rPr kumimoji="1" lang="en-US" altLang="ja-JP" b="1" dirty="0">
                <a:solidFill>
                  <a:srgbClr val="FF0000"/>
                </a:solidFill>
                <a:latin typeface="HGMaruGothicMPRO" panose="020F0600000000000000" pitchFamily="34" charset="-128"/>
                <a:ea typeface="HGMaruGothicMPRO" panose="020F0600000000000000" pitchFamily="34" charset="-128"/>
              </a:rPr>
            </a:br>
            <a:r>
              <a:rPr kumimoji="1" lang="ja-JP" altLang="en-US" b="1">
                <a:latin typeface="HGMaruGothicMPRO" panose="020F0600000000000000" pitchFamily="34" charset="-128"/>
                <a:ea typeface="HGMaruGothicMPRO" panose="020F0600000000000000" pitchFamily="34" charset="-128"/>
              </a:rPr>
              <a:t>売り上げ減少</a:t>
            </a:r>
          </a:p>
        </p:txBody>
      </p:sp>
    </p:spTree>
    <p:extLst>
      <p:ext uri="{BB962C8B-B14F-4D97-AF65-F5344CB8AC3E}">
        <p14:creationId xmlns:p14="http://schemas.microsoft.com/office/powerpoint/2010/main" val="464769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9B00BE-92D1-C121-33FD-32549BB09E38}"/>
              </a:ext>
            </a:extLst>
          </p:cNvPr>
          <p:cNvSpPr>
            <a:spLocks noGrp="1"/>
          </p:cNvSpPr>
          <p:nvPr>
            <p:ph type="title"/>
          </p:nvPr>
        </p:nvSpPr>
        <p:spPr>
          <a:solidFill>
            <a:srgbClr val="0432FF"/>
          </a:solidFill>
        </p:spPr>
        <p:txBody>
          <a:bodyPr/>
          <a:lstStyle/>
          <a:p>
            <a:pPr algn="ctr"/>
            <a:r>
              <a:rPr kumimoji="1" lang="ja-JP" altLang="en-US">
                <a:solidFill>
                  <a:schemeClr val="accent4">
                    <a:lumMod val="20000"/>
                    <a:lumOff val="80000"/>
                  </a:schemeClr>
                </a:solidFill>
                <a:latin typeface="HGPSoeiKakugothicUB" panose="020B0900000000000000" pitchFamily="34" charset="-128"/>
                <a:ea typeface="HGPSoeiKakugothicUB" panose="020B0900000000000000" pitchFamily="34" charset="-128"/>
              </a:rPr>
              <a:t>厚生労働省：介護</a:t>
            </a:r>
            <a:r>
              <a:rPr kumimoji="1" lang="en-US" altLang="ja-JP" dirty="0">
                <a:solidFill>
                  <a:schemeClr val="accent4">
                    <a:lumMod val="20000"/>
                    <a:lumOff val="80000"/>
                  </a:schemeClr>
                </a:solidFill>
                <a:latin typeface="HGPSoeiKakugothicUB" panose="020B0900000000000000" pitchFamily="34" charset="-128"/>
                <a:ea typeface="HGPSoeiKakugothicUB" panose="020B0900000000000000" pitchFamily="34" charset="-128"/>
              </a:rPr>
              <a:t>BCP</a:t>
            </a:r>
            <a:r>
              <a:rPr kumimoji="1" lang="ja-JP" altLang="en-US">
                <a:solidFill>
                  <a:schemeClr val="accent4">
                    <a:lumMod val="20000"/>
                    <a:lumOff val="80000"/>
                  </a:schemeClr>
                </a:solidFill>
                <a:latin typeface="HGPSoeiKakugothicUB" panose="020B0900000000000000" pitchFamily="34" charset="-128"/>
                <a:ea typeface="HGPSoeiKakugothicUB" panose="020B0900000000000000" pitchFamily="34" charset="-128"/>
              </a:rPr>
              <a:t>作成リンク集</a:t>
            </a:r>
          </a:p>
        </p:txBody>
      </p:sp>
      <p:sp>
        <p:nvSpPr>
          <p:cNvPr id="7" name="テキスト ボックス 6">
            <a:extLst>
              <a:ext uri="{FF2B5EF4-FFF2-40B4-BE49-F238E27FC236}">
                <a16:creationId xmlns:a16="http://schemas.microsoft.com/office/drawing/2014/main" id="{1FB0D80A-25EA-A684-7E18-FA524D9102FC}"/>
              </a:ext>
            </a:extLst>
          </p:cNvPr>
          <p:cNvSpPr txBox="1"/>
          <p:nvPr/>
        </p:nvSpPr>
        <p:spPr>
          <a:xfrm>
            <a:off x="4962517" y="1882324"/>
            <a:ext cx="2266967" cy="369332"/>
          </a:xfrm>
          <a:prstGeom prst="rect">
            <a:avLst/>
          </a:prstGeom>
          <a:noFill/>
          <a:ln>
            <a:solidFill>
              <a:srgbClr val="0432FF"/>
            </a:solidFill>
          </a:ln>
        </p:spPr>
        <p:txBody>
          <a:bodyPr wrap="none" rtlCol="0">
            <a:spAutoFit/>
          </a:bodyPr>
          <a:lstStyle/>
          <a:p>
            <a:r>
              <a:rPr kumimoji="1" lang="ja-JP" altLang="en-US"/>
              <a:t>介護</a:t>
            </a:r>
            <a:r>
              <a:rPr kumimoji="1" lang="en-US" altLang="ja-JP" dirty="0"/>
              <a:t>BCP</a:t>
            </a:r>
            <a:r>
              <a:rPr kumimoji="1" lang="ja-JP" altLang="en-US"/>
              <a:t>（厚労省）</a:t>
            </a:r>
          </a:p>
        </p:txBody>
      </p:sp>
      <p:sp>
        <p:nvSpPr>
          <p:cNvPr id="10" name="テキスト ボックス 9">
            <a:extLst>
              <a:ext uri="{FF2B5EF4-FFF2-40B4-BE49-F238E27FC236}">
                <a16:creationId xmlns:a16="http://schemas.microsoft.com/office/drawing/2014/main" id="{36098D6A-2B95-1D3F-9080-3E0573AB0703}"/>
              </a:ext>
            </a:extLst>
          </p:cNvPr>
          <p:cNvSpPr txBox="1"/>
          <p:nvPr/>
        </p:nvSpPr>
        <p:spPr>
          <a:xfrm>
            <a:off x="1880315" y="2319357"/>
            <a:ext cx="9049623" cy="3539430"/>
          </a:xfrm>
          <a:prstGeom prst="rect">
            <a:avLst/>
          </a:prstGeom>
          <a:noFill/>
          <a:ln>
            <a:solidFill>
              <a:srgbClr val="0432FF"/>
            </a:solidFill>
          </a:ln>
        </p:spPr>
        <p:txBody>
          <a:bodyPr wrap="square">
            <a:spAutoFit/>
          </a:bodyPr>
          <a:lstStyle/>
          <a:p>
            <a:pPr algn="l"/>
            <a:r>
              <a:rPr lang="ja-JP" altLang="en-US" sz="1400" b="1" i="0" u="none" strike="noStrike">
                <a:solidFill>
                  <a:srgbClr val="2E3136"/>
                </a:solidFill>
                <a:effectLst/>
                <a:latin typeface="ヒラギノ角ゴ Pro W3" panose="020B0300000000000000" pitchFamily="34" charset="-128"/>
                <a:ea typeface="ヒラギノ角ゴ Pro W3" panose="020B0300000000000000" pitchFamily="34" charset="-128"/>
              </a:rPr>
              <a:t>介護施設・事業所における業務継続ガイドライン等について</a:t>
            </a:r>
            <a:br>
              <a:rPr lang="ja-JP" altLang="en-US" sz="1400"/>
            </a:br>
            <a:r>
              <a:rPr lang="ja-JP" altLang="en-US" sz="1400" b="1" i="0" u="none" strike="noStrike">
                <a:solidFill>
                  <a:srgbClr val="2E3136"/>
                </a:solidFill>
                <a:effectLst/>
                <a:latin typeface="ヒラギノ角ゴ Pro W3" panose="020B0300000000000000" pitchFamily="34" charset="-128"/>
                <a:ea typeface="ヒラギノ角ゴ Pro W3" panose="020B0300000000000000" pitchFamily="34" charset="-128"/>
              </a:rPr>
              <a:t>＜新型コロナウイルス感染症編＞</a:t>
            </a:r>
            <a:b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b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2"/>
              </a:rPr>
              <a:t>・新型コロナウイルス感染症発生時の業務継続ガイドライン</a:t>
            </a:r>
            <a:b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b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3"/>
              </a:rPr>
              <a:t>・様式ツール集</a:t>
            </a:r>
            <a:b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b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4"/>
              </a:rPr>
              <a:t>・感染症ひな形（入所系）</a:t>
            </a:r>
            <a: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t>　</a:t>
            </a: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5"/>
              </a:rPr>
              <a:t>・感染症ひな形（通所系）</a:t>
            </a:r>
            <a: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t>　</a:t>
            </a: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6"/>
              </a:rPr>
              <a:t>・感染症ひな形（訪問系）</a:t>
            </a:r>
            <a:br>
              <a:rPr lang="ja-JP" altLang="en-US" sz="1400"/>
            </a:br>
            <a:br>
              <a:rPr lang="ja-JP" altLang="en-US" sz="1400"/>
            </a:br>
            <a:r>
              <a:rPr lang="en-US" altLang="ja-JP" sz="1400" b="0" i="0" u="none" strike="noStrike" dirty="0">
                <a:solidFill>
                  <a:srgbClr val="2E3136"/>
                </a:solidFill>
                <a:effectLst/>
                <a:latin typeface="ヒラギノ角ゴ Pro W3" panose="020B0300000000000000" pitchFamily="34" charset="-128"/>
                <a:ea typeface="ヒラギノ角ゴ Pro W3" panose="020B0300000000000000" pitchFamily="34" charset="-128"/>
              </a:rPr>
              <a:t>【</a:t>
            </a:r>
            <a: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t>例示入り</a:t>
            </a:r>
            <a:r>
              <a:rPr lang="en-US" altLang="ja-JP" sz="1400" b="0" i="0" u="none" strike="noStrike" dirty="0">
                <a:solidFill>
                  <a:srgbClr val="2E3136"/>
                </a:solidFill>
                <a:effectLst/>
                <a:latin typeface="ヒラギノ角ゴ Pro W3" panose="020B0300000000000000" pitchFamily="34" charset="-128"/>
                <a:ea typeface="ヒラギノ角ゴ Pro W3" panose="020B0300000000000000" pitchFamily="34" charset="-128"/>
              </a:rPr>
              <a:t>】</a:t>
            </a:r>
            <a:r>
              <a:rPr lang="ja-JP" altLang="en-US" sz="1400" b="1" i="0" u="none" strike="noStrike">
                <a:solidFill>
                  <a:srgbClr val="2E3136"/>
                </a:solidFill>
                <a:effectLst/>
                <a:latin typeface="ヒラギノ角ゴ Pro W3" panose="020B0300000000000000" pitchFamily="34" charset="-128"/>
                <a:ea typeface="ヒラギノ角ゴ Pro W3" panose="020B0300000000000000" pitchFamily="34" charset="-128"/>
              </a:rPr>
              <a:t>＜</a:t>
            </a:r>
            <a:r>
              <a:rPr lang="en" altLang="ja-JP" sz="1400" b="1" i="0" u="none" strike="noStrike" dirty="0">
                <a:solidFill>
                  <a:srgbClr val="2E3136"/>
                </a:solidFill>
                <a:effectLst/>
                <a:latin typeface="ヒラギノ角ゴ Pro W3" panose="020B0300000000000000" pitchFamily="34" charset="-128"/>
                <a:ea typeface="ヒラギノ角ゴ Pro W3" panose="020B0300000000000000" pitchFamily="34" charset="-128"/>
              </a:rPr>
              <a:t>R3</a:t>
            </a:r>
            <a:r>
              <a:rPr lang="ja-JP" altLang="en-US" sz="1400" b="1" i="0" u="none" strike="noStrike">
                <a:solidFill>
                  <a:srgbClr val="2E3136"/>
                </a:solidFill>
                <a:effectLst/>
                <a:latin typeface="ヒラギノ角ゴ Pro W3" panose="020B0300000000000000" pitchFamily="34" charset="-128"/>
                <a:ea typeface="ヒラギノ角ゴ Pro W3" panose="020B0300000000000000" pitchFamily="34" charset="-128"/>
              </a:rPr>
              <a:t>年度　</a:t>
            </a:r>
            <a:r>
              <a:rPr lang="en" altLang="ja-JP" sz="1400" b="1" i="0" u="none" strike="noStrike" dirty="0">
                <a:solidFill>
                  <a:srgbClr val="2E3136"/>
                </a:solidFill>
                <a:effectLst/>
                <a:latin typeface="ヒラギノ角ゴ Pro W3" panose="020B0300000000000000" pitchFamily="34" charset="-128"/>
                <a:ea typeface="ヒラギノ角ゴ Pro W3" panose="020B0300000000000000" pitchFamily="34" charset="-128"/>
              </a:rPr>
              <a:t>NEW</a:t>
            </a:r>
            <a:r>
              <a:rPr lang="ja-JP" altLang="en" sz="1400" b="1" i="0" u="none" strike="noStrike">
                <a:solidFill>
                  <a:srgbClr val="2E3136"/>
                </a:solidFill>
                <a:effectLst/>
                <a:latin typeface="ヒラギノ角ゴ Pro W3" panose="020B0300000000000000" pitchFamily="34" charset="-128"/>
                <a:ea typeface="ヒラギノ角ゴ Pro W3" panose="020B0300000000000000" pitchFamily="34" charset="-128"/>
              </a:rPr>
              <a:t>！＞</a:t>
            </a:r>
            <a:br>
              <a:rPr lang="en" altLang="ja-JP" sz="1400" dirty="0"/>
            </a:br>
            <a:r>
              <a:rPr lang="ja-JP" altLang="en"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7"/>
              </a:rPr>
              <a:t>・</a:t>
            </a: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7"/>
              </a:rPr>
              <a:t>感染症ひな形（入所系）</a:t>
            </a:r>
            <a: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t>　</a:t>
            </a: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8"/>
              </a:rPr>
              <a:t>・感染症ひな形（通所系）</a:t>
            </a:r>
            <a: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t>　</a:t>
            </a: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9"/>
              </a:rPr>
              <a:t>・感染症ひな形（訪問系）　</a:t>
            </a:r>
            <a:br>
              <a:rPr lang="ja-JP" altLang="en-US" sz="1400"/>
            </a:br>
            <a:br>
              <a:rPr lang="ja-JP" altLang="en-US" sz="1400"/>
            </a:br>
            <a:r>
              <a:rPr lang="ja-JP" altLang="en-US" sz="1400" b="1" i="0" u="none" strike="noStrike">
                <a:solidFill>
                  <a:srgbClr val="2E3136"/>
                </a:solidFill>
                <a:effectLst/>
                <a:latin typeface="ヒラギノ角ゴ Pro W3" panose="020B0300000000000000" pitchFamily="34" charset="-128"/>
                <a:ea typeface="ヒラギノ角ゴ Pro W3" panose="020B0300000000000000" pitchFamily="34" charset="-128"/>
              </a:rPr>
              <a:t>＜自然災害編＞</a:t>
            </a:r>
            <a:br>
              <a:rPr lang="ja-JP" altLang="en-US" sz="1400"/>
            </a:b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10"/>
              </a:rPr>
              <a:t>・自然災害発生時の業務継続ガイドライン</a:t>
            </a:r>
            <a:b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b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11"/>
              </a:rPr>
              <a:t>・自然災害ひな形</a:t>
            </a:r>
            <a:b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br>
            <a:b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br>
            <a:r>
              <a:rPr lang="en-US" altLang="ja-JP" sz="1400" b="0" i="0" u="none" strike="noStrike" dirty="0">
                <a:solidFill>
                  <a:srgbClr val="2E3136"/>
                </a:solidFill>
                <a:effectLst/>
                <a:latin typeface="ヒラギノ角ゴ Pro W3" panose="020B0300000000000000" pitchFamily="34" charset="-128"/>
                <a:ea typeface="ヒラギノ角ゴ Pro W3" panose="020B0300000000000000" pitchFamily="34" charset="-128"/>
              </a:rPr>
              <a:t>【</a:t>
            </a:r>
            <a: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t>例示入り</a:t>
            </a:r>
            <a:r>
              <a:rPr lang="en-US" altLang="ja-JP" sz="1400" b="0" i="0" u="none" strike="noStrike" dirty="0">
                <a:solidFill>
                  <a:srgbClr val="2E3136"/>
                </a:solidFill>
                <a:effectLst/>
                <a:latin typeface="ヒラギノ角ゴ Pro W3" panose="020B0300000000000000" pitchFamily="34" charset="-128"/>
                <a:ea typeface="ヒラギノ角ゴ Pro W3" panose="020B0300000000000000" pitchFamily="34" charset="-128"/>
              </a:rPr>
              <a:t>】</a:t>
            </a:r>
            <a:r>
              <a:rPr lang="ja-JP" altLang="en-US" sz="1400" b="1" i="0" u="none" strike="noStrike">
                <a:solidFill>
                  <a:srgbClr val="2E3136"/>
                </a:solidFill>
                <a:effectLst/>
                <a:latin typeface="ヒラギノ角ゴ Pro W3" panose="020B0300000000000000" pitchFamily="34" charset="-128"/>
                <a:ea typeface="ヒラギノ角ゴ Pro W3" panose="020B0300000000000000" pitchFamily="34" charset="-128"/>
              </a:rPr>
              <a:t>＜</a:t>
            </a:r>
            <a:r>
              <a:rPr lang="en" altLang="ja-JP" sz="1400" b="1" i="0" u="none" strike="noStrike" dirty="0">
                <a:solidFill>
                  <a:srgbClr val="2E3136"/>
                </a:solidFill>
                <a:effectLst/>
                <a:latin typeface="ヒラギノ角ゴ Pro W3" panose="020B0300000000000000" pitchFamily="34" charset="-128"/>
                <a:ea typeface="ヒラギノ角ゴ Pro W3" panose="020B0300000000000000" pitchFamily="34" charset="-128"/>
              </a:rPr>
              <a:t>R3</a:t>
            </a:r>
            <a:r>
              <a:rPr lang="ja-JP" altLang="en-US" sz="1400" b="1" i="0" u="none" strike="noStrike">
                <a:solidFill>
                  <a:srgbClr val="2E3136"/>
                </a:solidFill>
                <a:effectLst/>
                <a:latin typeface="ヒラギノ角ゴ Pro W3" panose="020B0300000000000000" pitchFamily="34" charset="-128"/>
                <a:ea typeface="ヒラギノ角ゴ Pro W3" panose="020B0300000000000000" pitchFamily="34" charset="-128"/>
              </a:rPr>
              <a:t>年度　</a:t>
            </a:r>
            <a:r>
              <a:rPr lang="en" altLang="ja-JP" sz="1400" b="1" i="0" u="none" strike="noStrike" dirty="0">
                <a:solidFill>
                  <a:srgbClr val="2E3136"/>
                </a:solidFill>
                <a:effectLst/>
                <a:latin typeface="ヒラギノ角ゴ Pro W3" panose="020B0300000000000000" pitchFamily="34" charset="-128"/>
                <a:ea typeface="ヒラギノ角ゴ Pro W3" panose="020B0300000000000000" pitchFamily="34" charset="-128"/>
              </a:rPr>
              <a:t>NEW</a:t>
            </a:r>
            <a:r>
              <a:rPr lang="ja-JP" altLang="en" sz="1400" b="1" i="0" u="none" strike="noStrike">
                <a:solidFill>
                  <a:srgbClr val="2E3136"/>
                </a:solidFill>
                <a:effectLst/>
                <a:latin typeface="ヒラギノ角ゴ Pro W3" panose="020B0300000000000000" pitchFamily="34" charset="-128"/>
                <a:ea typeface="ヒラギノ角ゴ Pro W3" panose="020B0300000000000000" pitchFamily="34" charset="-128"/>
              </a:rPr>
              <a:t>！＞</a:t>
            </a:r>
            <a:br>
              <a:rPr lang="en" altLang="ja-JP" sz="1400" b="0" i="0" u="none" strike="noStrike" dirty="0">
                <a:solidFill>
                  <a:srgbClr val="2E3136"/>
                </a:solidFill>
                <a:effectLst/>
                <a:latin typeface="ヒラギノ角ゴ Pro W3" panose="020B0300000000000000" pitchFamily="34" charset="-128"/>
                <a:ea typeface="ヒラギノ角ゴ Pro W3" panose="020B0300000000000000" pitchFamily="34" charset="-128"/>
              </a:rPr>
            </a:br>
            <a:r>
              <a:rPr lang="ja-JP" altLang="en"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12"/>
              </a:rPr>
              <a:t>・</a:t>
            </a: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12"/>
              </a:rPr>
              <a:t>自然災害ひな形（共通）</a:t>
            </a:r>
            <a: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t>　</a:t>
            </a: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13"/>
              </a:rPr>
              <a:t>・自然災害ひな型（サービス固有）</a:t>
            </a:r>
            <a: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t>　</a:t>
            </a:r>
            <a:br>
              <a:rPr lang="ja-JP" altLang="en-US" sz="1400"/>
            </a:br>
            <a:endParaRPr lang="ja-JP" altLang="en-US" sz="1400"/>
          </a:p>
        </p:txBody>
      </p:sp>
      <p:sp>
        <p:nvSpPr>
          <p:cNvPr id="4" name="右矢印 3">
            <a:extLst>
              <a:ext uri="{FF2B5EF4-FFF2-40B4-BE49-F238E27FC236}">
                <a16:creationId xmlns:a16="http://schemas.microsoft.com/office/drawing/2014/main" id="{6D161E60-0C2C-5298-8F9C-2A44A0736D29}"/>
              </a:ext>
            </a:extLst>
          </p:cNvPr>
          <p:cNvSpPr/>
          <p:nvPr/>
        </p:nvSpPr>
        <p:spPr>
          <a:xfrm rot="16200000">
            <a:off x="5361904" y="5940738"/>
            <a:ext cx="1056068" cy="412124"/>
          </a:xfrm>
          <a:prstGeom prst="rightArrow">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右矢印 4">
            <a:extLst>
              <a:ext uri="{FF2B5EF4-FFF2-40B4-BE49-F238E27FC236}">
                <a16:creationId xmlns:a16="http://schemas.microsoft.com/office/drawing/2014/main" id="{2574E3A4-A663-ECC8-8698-C5FA682B69CA}"/>
              </a:ext>
            </a:extLst>
          </p:cNvPr>
          <p:cNvSpPr/>
          <p:nvPr/>
        </p:nvSpPr>
        <p:spPr>
          <a:xfrm>
            <a:off x="576447" y="3142553"/>
            <a:ext cx="1056068" cy="412124"/>
          </a:xfrm>
          <a:prstGeom prst="rightArrow">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26023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019B7A9-9CC5-62B6-CDC0-91BD22AC8C28}"/>
              </a:ext>
            </a:extLst>
          </p:cNvPr>
          <p:cNvSpPr txBox="1"/>
          <p:nvPr/>
        </p:nvSpPr>
        <p:spPr>
          <a:xfrm>
            <a:off x="421341" y="1720840"/>
            <a:ext cx="11349318" cy="2246769"/>
          </a:xfrm>
          <a:prstGeom prst="rect">
            <a:avLst/>
          </a:prstGeom>
          <a:noFill/>
        </p:spPr>
        <p:txBody>
          <a:bodyPr wrap="square">
            <a:spAutoFit/>
          </a:bodyPr>
          <a:lstStyle/>
          <a:p>
            <a:pPr algn="l"/>
            <a:r>
              <a:rPr lang="ja-JP" altLang="en-US" sz="2000" b="0" i="0" u="none" strike="noStrike">
                <a:solidFill>
                  <a:srgbClr val="707070"/>
                </a:solidFill>
                <a:effectLst/>
                <a:latin typeface="Hiragino Kaku Gothic ProN" panose="020B0300000000000000" pitchFamily="34" charset="-128"/>
                <a:ea typeface="Hiragino Kaku Gothic ProN" panose="020B0300000000000000" pitchFamily="34" charset="-128"/>
              </a:rPr>
              <a:t>　</a:t>
            </a:r>
            <a:endParaRPr lang="en-US" altLang="ja-JP" sz="2000" b="0" i="0" u="none" strike="noStrike" dirty="0">
              <a:solidFill>
                <a:srgbClr val="707070"/>
              </a:solidFill>
              <a:effectLst/>
              <a:latin typeface="Hiragino Kaku Gothic ProN" panose="020B0300000000000000" pitchFamily="34" charset="-128"/>
              <a:ea typeface="Hiragino Kaku Gothic ProN" panose="020B0300000000000000" pitchFamily="34" charset="-128"/>
            </a:endParaRPr>
          </a:p>
          <a:p>
            <a:pPr algn="l"/>
            <a:r>
              <a:rPr lang="ja-JP" altLang="en-US" sz="2000" b="0" i="0" u="none" strike="noStrike">
                <a:solidFill>
                  <a:srgbClr val="0000FF"/>
                </a:solidFill>
                <a:effectLst/>
                <a:latin typeface="Hiragino Kaku Gothic ProN" panose="020B0300000000000000" pitchFamily="34" charset="-128"/>
                <a:ea typeface="Hiragino Kaku Gothic ProN" panose="020B0300000000000000" pitchFamily="34" charset="-128"/>
                <a:hlinkClick r:id="rId2"/>
              </a:rPr>
              <a:t>■</a:t>
            </a:r>
            <a:r>
              <a:rPr lang="en-US" altLang="ja-JP" sz="2000" b="0" i="0" u="none" strike="noStrike" dirty="0">
                <a:solidFill>
                  <a:srgbClr val="0000FF"/>
                </a:solidFill>
                <a:effectLst/>
                <a:latin typeface="Hiragino Kaku Gothic ProN" panose="020B0300000000000000" pitchFamily="34" charset="-128"/>
                <a:ea typeface="Hiragino Kaku Gothic ProN" panose="020B0300000000000000" pitchFamily="34" charset="-128"/>
                <a:hlinkClick r:id="rId2"/>
              </a:rPr>
              <a:t>【</a:t>
            </a:r>
            <a:r>
              <a:rPr lang="ja-JP" altLang="en-US" sz="2000" b="0" i="0" u="none" strike="noStrike">
                <a:solidFill>
                  <a:srgbClr val="0000FF"/>
                </a:solidFill>
                <a:effectLst/>
                <a:latin typeface="Hiragino Kaku Gothic ProN" panose="020B0300000000000000" pitchFamily="34" charset="-128"/>
                <a:ea typeface="Hiragino Kaku Gothic ProN" panose="020B0300000000000000" pitchFamily="34" charset="-128"/>
                <a:hlinkClick r:id="rId2"/>
              </a:rPr>
              <a:t>施設系</a:t>
            </a:r>
            <a:r>
              <a:rPr lang="en-US" altLang="ja-JP" sz="2000" b="0" i="0" u="none" strike="noStrike" dirty="0">
                <a:solidFill>
                  <a:srgbClr val="0000FF"/>
                </a:solidFill>
                <a:effectLst/>
                <a:latin typeface="Hiragino Kaku Gothic ProN" panose="020B0300000000000000" pitchFamily="34" charset="-128"/>
                <a:ea typeface="Hiragino Kaku Gothic ProN" panose="020B0300000000000000" pitchFamily="34" charset="-128"/>
                <a:hlinkClick r:id="rId2"/>
              </a:rPr>
              <a:t>】</a:t>
            </a:r>
            <a:r>
              <a:rPr lang="ja-JP" altLang="en-US" sz="2000" b="0" i="0" u="none" strike="noStrike">
                <a:solidFill>
                  <a:srgbClr val="0000FF"/>
                </a:solidFill>
                <a:effectLst/>
                <a:latin typeface="Hiragino Kaku Gothic ProN" panose="020B0300000000000000" pitchFamily="34" charset="-128"/>
                <a:ea typeface="Hiragino Kaku Gothic ProN" panose="020B0300000000000000" pitchFamily="34" charset="-128"/>
                <a:hlinkClick r:id="rId2"/>
              </a:rPr>
              <a:t>介護職員のための感染対策マニュアル［</a:t>
            </a:r>
            <a:r>
              <a:rPr lang="en" altLang="ja-JP" sz="2000" b="0" i="0" u="none" strike="noStrike" dirty="0">
                <a:solidFill>
                  <a:srgbClr val="0000FF"/>
                </a:solidFill>
                <a:effectLst/>
                <a:latin typeface="Hiragino Kaku Gothic ProN" panose="020B0300000000000000" pitchFamily="34" charset="-128"/>
                <a:ea typeface="Hiragino Kaku Gothic ProN" panose="020B0300000000000000" pitchFamily="34" charset="-128"/>
                <a:hlinkClick r:id="rId2"/>
              </a:rPr>
              <a:t>PDF</a:t>
            </a:r>
            <a:r>
              <a:rPr lang="ja-JP" altLang="en-US" sz="2000" b="0" i="0" u="none" strike="noStrike">
                <a:solidFill>
                  <a:srgbClr val="0000FF"/>
                </a:solidFill>
                <a:effectLst/>
                <a:latin typeface="Hiragino Kaku Gothic ProN" panose="020B0300000000000000" pitchFamily="34" charset="-128"/>
                <a:ea typeface="Hiragino Kaku Gothic ProN" panose="020B0300000000000000" pitchFamily="34" charset="-128"/>
                <a:hlinkClick r:id="rId2"/>
              </a:rPr>
              <a:t>形式：約</a:t>
            </a:r>
            <a:r>
              <a:rPr lang="en-US" altLang="ja-JP" sz="2000" b="0" i="0" u="none" strike="noStrike" dirty="0">
                <a:solidFill>
                  <a:srgbClr val="0000FF"/>
                </a:solidFill>
                <a:effectLst/>
                <a:latin typeface="Hiragino Kaku Gothic ProN" panose="020B0300000000000000" pitchFamily="34" charset="-128"/>
                <a:ea typeface="Hiragino Kaku Gothic ProN" panose="020B0300000000000000" pitchFamily="34" charset="-128"/>
                <a:hlinkClick r:id="rId2"/>
              </a:rPr>
              <a:t>4.1</a:t>
            </a:r>
            <a:r>
              <a:rPr lang="en" altLang="ja-JP" sz="2000" b="0" i="0" u="none" strike="noStrike" dirty="0">
                <a:solidFill>
                  <a:srgbClr val="0000FF"/>
                </a:solidFill>
                <a:effectLst/>
                <a:latin typeface="Hiragino Kaku Gothic ProN" panose="020B0300000000000000" pitchFamily="34" charset="-128"/>
                <a:ea typeface="Hiragino Kaku Gothic ProN" panose="020B0300000000000000" pitchFamily="34" charset="-128"/>
                <a:hlinkClick r:id="rId2"/>
              </a:rPr>
              <a:t>MB</a:t>
            </a:r>
            <a:r>
              <a:rPr lang="ja-JP" altLang="en" sz="2000" b="0" i="0" u="none" strike="noStrike">
                <a:solidFill>
                  <a:srgbClr val="0000FF"/>
                </a:solidFill>
                <a:effectLst/>
                <a:latin typeface="Hiragino Kaku Gothic ProN" panose="020B0300000000000000" pitchFamily="34" charset="-128"/>
                <a:ea typeface="Hiragino Kaku Gothic ProN" panose="020B0300000000000000" pitchFamily="34" charset="-128"/>
                <a:hlinkClick r:id="rId2"/>
              </a:rPr>
              <a:t>］</a:t>
            </a:r>
            <a:endParaRPr lang="en" altLang="ja-JP" sz="2000" b="0" i="0" u="none" strike="noStrike" dirty="0">
              <a:solidFill>
                <a:srgbClr val="707070"/>
              </a:solidFill>
              <a:effectLst/>
              <a:latin typeface="Hiragino Kaku Gothic ProN" panose="020B0300000000000000" pitchFamily="34" charset="-128"/>
              <a:ea typeface="Hiragino Kaku Gothic ProN" panose="020B0300000000000000" pitchFamily="34" charset="-128"/>
            </a:endParaRPr>
          </a:p>
          <a:p>
            <a:pPr algn="l"/>
            <a:r>
              <a:rPr lang="ja-JP" altLang="en" sz="2000" b="0" i="0" u="none" strike="noStrike">
                <a:solidFill>
                  <a:srgbClr val="707070"/>
                </a:solidFill>
                <a:effectLst/>
                <a:latin typeface="Hiragino Kaku Gothic ProN" panose="020B0300000000000000" pitchFamily="34" charset="-128"/>
                <a:ea typeface="Hiragino Kaku Gothic ProN" panose="020B0300000000000000" pitchFamily="34" charset="-128"/>
              </a:rPr>
              <a:t>　</a:t>
            </a:r>
            <a:endParaRPr lang="en-US" altLang="ja-JP" sz="2000" b="0" i="0" u="none" strike="noStrike" dirty="0">
              <a:solidFill>
                <a:srgbClr val="707070"/>
              </a:solidFill>
              <a:effectLst/>
              <a:latin typeface="Hiragino Kaku Gothic ProN" panose="020B0300000000000000" pitchFamily="34" charset="-128"/>
              <a:ea typeface="Hiragino Kaku Gothic ProN" panose="020B0300000000000000" pitchFamily="34" charset="-128"/>
            </a:endParaRPr>
          </a:p>
          <a:p>
            <a:pPr algn="l"/>
            <a:r>
              <a:rPr lang="en" altLang="ja-JP" sz="2000" b="0" i="0" u="none" strike="noStrike" dirty="0">
                <a:solidFill>
                  <a:srgbClr val="0000FF"/>
                </a:solidFill>
                <a:effectLst/>
                <a:latin typeface="Hiragino Kaku Gothic ProN" panose="020B0300000000000000" pitchFamily="34" charset="-128"/>
                <a:ea typeface="Hiragino Kaku Gothic ProN" panose="020B0300000000000000" pitchFamily="34" charset="-128"/>
                <a:hlinkClick r:id="rId3"/>
              </a:rPr>
              <a:t>■【</a:t>
            </a:r>
            <a:r>
              <a:rPr lang="ja-JP" altLang="en-US" sz="2000" b="0" i="0" u="none" strike="noStrike">
                <a:solidFill>
                  <a:srgbClr val="0000FF"/>
                </a:solidFill>
                <a:effectLst/>
                <a:latin typeface="Hiragino Kaku Gothic ProN" panose="020B0300000000000000" pitchFamily="34" charset="-128"/>
                <a:ea typeface="Hiragino Kaku Gothic ProN" panose="020B0300000000000000" pitchFamily="34" charset="-128"/>
                <a:hlinkClick r:id="rId3"/>
              </a:rPr>
              <a:t>通所系</a:t>
            </a:r>
            <a:r>
              <a:rPr lang="en-US" altLang="ja-JP" sz="2000" b="0" i="0" u="none" strike="noStrike" dirty="0">
                <a:solidFill>
                  <a:srgbClr val="0000FF"/>
                </a:solidFill>
                <a:effectLst/>
                <a:latin typeface="Hiragino Kaku Gothic ProN" panose="020B0300000000000000" pitchFamily="34" charset="-128"/>
                <a:ea typeface="Hiragino Kaku Gothic ProN" panose="020B0300000000000000" pitchFamily="34" charset="-128"/>
                <a:hlinkClick r:id="rId3"/>
              </a:rPr>
              <a:t>】</a:t>
            </a:r>
            <a:r>
              <a:rPr lang="ja-JP" altLang="en-US" sz="2000" b="0" i="0" u="none" strike="noStrike">
                <a:solidFill>
                  <a:srgbClr val="0000FF"/>
                </a:solidFill>
                <a:effectLst/>
                <a:latin typeface="Hiragino Kaku Gothic ProN" panose="020B0300000000000000" pitchFamily="34" charset="-128"/>
                <a:ea typeface="Hiragino Kaku Gothic ProN" panose="020B0300000000000000" pitchFamily="34" charset="-128"/>
                <a:hlinkClick r:id="rId3"/>
              </a:rPr>
              <a:t>介護職員のための感染対策マニュアル［</a:t>
            </a:r>
            <a:r>
              <a:rPr lang="en" altLang="ja-JP" sz="2000" b="0" i="0" u="none" strike="noStrike" dirty="0">
                <a:solidFill>
                  <a:srgbClr val="0000FF"/>
                </a:solidFill>
                <a:effectLst/>
                <a:latin typeface="Hiragino Kaku Gothic ProN" panose="020B0300000000000000" pitchFamily="34" charset="-128"/>
                <a:ea typeface="Hiragino Kaku Gothic ProN" panose="020B0300000000000000" pitchFamily="34" charset="-128"/>
                <a:hlinkClick r:id="rId3"/>
              </a:rPr>
              <a:t>PDF</a:t>
            </a:r>
            <a:r>
              <a:rPr lang="ja-JP" altLang="en-US" sz="2000" b="0" i="0" u="none" strike="noStrike">
                <a:solidFill>
                  <a:srgbClr val="0000FF"/>
                </a:solidFill>
                <a:effectLst/>
                <a:latin typeface="Hiragino Kaku Gothic ProN" panose="020B0300000000000000" pitchFamily="34" charset="-128"/>
                <a:ea typeface="Hiragino Kaku Gothic ProN" panose="020B0300000000000000" pitchFamily="34" charset="-128"/>
                <a:hlinkClick r:id="rId3"/>
              </a:rPr>
              <a:t>形式：約</a:t>
            </a:r>
            <a:r>
              <a:rPr lang="en-US" altLang="ja-JP" sz="2000" b="0" i="0" u="none" strike="noStrike" dirty="0">
                <a:solidFill>
                  <a:srgbClr val="0000FF"/>
                </a:solidFill>
                <a:effectLst/>
                <a:latin typeface="Hiragino Kaku Gothic ProN" panose="020B0300000000000000" pitchFamily="34" charset="-128"/>
                <a:ea typeface="Hiragino Kaku Gothic ProN" panose="020B0300000000000000" pitchFamily="34" charset="-128"/>
                <a:hlinkClick r:id="rId3"/>
              </a:rPr>
              <a:t>4.6</a:t>
            </a:r>
            <a:r>
              <a:rPr lang="en" altLang="ja-JP" sz="2000" b="0" i="0" u="none" strike="noStrike" dirty="0">
                <a:solidFill>
                  <a:srgbClr val="0000FF"/>
                </a:solidFill>
                <a:effectLst/>
                <a:latin typeface="Hiragino Kaku Gothic ProN" panose="020B0300000000000000" pitchFamily="34" charset="-128"/>
                <a:ea typeface="Hiragino Kaku Gothic ProN" panose="020B0300000000000000" pitchFamily="34" charset="-128"/>
                <a:hlinkClick r:id="rId3"/>
              </a:rPr>
              <a:t>MB</a:t>
            </a:r>
            <a:r>
              <a:rPr lang="ja-JP" altLang="en" sz="2000" b="0" i="0" u="none" strike="noStrike">
                <a:solidFill>
                  <a:srgbClr val="0000FF"/>
                </a:solidFill>
                <a:effectLst/>
                <a:latin typeface="Hiragino Kaku Gothic ProN" panose="020B0300000000000000" pitchFamily="34" charset="-128"/>
                <a:ea typeface="Hiragino Kaku Gothic ProN" panose="020B0300000000000000" pitchFamily="34" charset="-128"/>
                <a:hlinkClick r:id="rId3"/>
              </a:rPr>
              <a:t>］</a:t>
            </a:r>
            <a:endParaRPr lang="en" altLang="ja-JP" sz="2000" b="0" i="0" u="none" strike="noStrike" dirty="0">
              <a:solidFill>
                <a:srgbClr val="707070"/>
              </a:solidFill>
              <a:effectLst/>
              <a:latin typeface="Hiragino Kaku Gothic ProN" panose="020B0300000000000000" pitchFamily="34" charset="-128"/>
              <a:ea typeface="Hiragino Kaku Gothic ProN" panose="020B0300000000000000" pitchFamily="34" charset="-128"/>
            </a:endParaRPr>
          </a:p>
          <a:p>
            <a:pPr algn="l"/>
            <a:r>
              <a:rPr lang="ja-JP" altLang="en" sz="2000" b="0" i="0" u="none" strike="noStrike">
                <a:solidFill>
                  <a:srgbClr val="707070"/>
                </a:solidFill>
                <a:effectLst/>
                <a:latin typeface="Hiragino Kaku Gothic ProN" panose="020B0300000000000000" pitchFamily="34" charset="-128"/>
                <a:ea typeface="Hiragino Kaku Gothic ProN" panose="020B0300000000000000" pitchFamily="34" charset="-128"/>
              </a:rPr>
              <a:t>　</a:t>
            </a:r>
            <a:endParaRPr lang="en-US" altLang="ja-JP" sz="2000" b="0" i="0" u="none" strike="noStrike" dirty="0">
              <a:solidFill>
                <a:srgbClr val="707070"/>
              </a:solidFill>
              <a:effectLst/>
              <a:latin typeface="Hiragino Kaku Gothic ProN" panose="020B0300000000000000" pitchFamily="34" charset="-128"/>
              <a:ea typeface="Hiragino Kaku Gothic ProN" panose="020B0300000000000000" pitchFamily="34" charset="-128"/>
            </a:endParaRPr>
          </a:p>
          <a:p>
            <a:pPr algn="l"/>
            <a:r>
              <a:rPr lang="en" altLang="ja-JP" sz="2000" b="0" i="0" u="none" strike="noStrike" dirty="0">
                <a:solidFill>
                  <a:srgbClr val="0000FF"/>
                </a:solidFill>
                <a:effectLst/>
                <a:latin typeface="Hiragino Kaku Gothic ProN" panose="020B0300000000000000" pitchFamily="34" charset="-128"/>
                <a:ea typeface="Hiragino Kaku Gothic ProN" panose="020B0300000000000000" pitchFamily="34" charset="-128"/>
                <a:hlinkClick r:id="rId4"/>
              </a:rPr>
              <a:t>■【</a:t>
            </a:r>
            <a:r>
              <a:rPr lang="ja-JP" altLang="en-US" sz="2000" b="0" i="0" u="none" strike="noStrike">
                <a:solidFill>
                  <a:srgbClr val="0000FF"/>
                </a:solidFill>
                <a:effectLst/>
                <a:latin typeface="Hiragino Kaku Gothic ProN" panose="020B0300000000000000" pitchFamily="34" charset="-128"/>
                <a:ea typeface="Hiragino Kaku Gothic ProN" panose="020B0300000000000000" pitchFamily="34" charset="-128"/>
                <a:hlinkClick r:id="rId4"/>
              </a:rPr>
              <a:t>訪問系</a:t>
            </a:r>
            <a:r>
              <a:rPr lang="en-US" altLang="ja-JP" sz="2000" b="0" i="0" u="none" strike="noStrike" dirty="0">
                <a:solidFill>
                  <a:srgbClr val="0000FF"/>
                </a:solidFill>
                <a:effectLst/>
                <a:latin typeface="Hiragino Kaku Gothic ProN" panose="020B0300000000000000" pitchFamily="34" charset="-128"/>
                <a:ea typeface="Hiragino Kaku Gothic ProN" panose="020B0300000000000000" pitchFamily="34" charset="-128"/>
                <a:hlinkClick r:id="rId4"/>
              </a:rPr>
              <a:t>】</a:t>
            </a:r>
            <a:r>
              <a:rPr lang="ja-JP" altLang="en-US" sz="2000" b="0" i="0" u="none" strike="noStrike">
                <a:solidFill>
                  <a:srgbClr val="0000FF"/>
                </a:solidFill>
                <a:effectLst/>
                <a:latin typeface="Hiragino Kaku Gothic ProN" panose="020B0300000000000000" pitchFamily="34" charset="-128"/>
                <a:ea typeface="Hiragino Kaku Gothic ProN" panose="020B0300000000000000" pitchFamily="34" charset="-128"/>
                <a:hlinkClick r:id="rId4"/>
              </a:rPr>
              <a:t>介護職員のための感染対策マニュアル［</a:t>
            </a:r>
            <a:r>
              <a:rPr lang="en" altLang="ja-JP" sz="2000" b="0" i="0" u="none" strike="noStrike" dirty="0">
                <a:solidFill>
                  <a:srgbClr val="0000FF"/>
                </a:solidFill>
                <a:effectLst/>
                <a:latin typeface="Hiragino Kaku Gothic ProN" panose="020B0300000000000000" pitchFamily="34" charset="-128"/>
                <a:ea typeface="Hiragino Kaku Gothic ProN" panose="020B0300000000000000" pitchFamily="34" charset="-128"/>
                <a:hlinkClick r:id="rId4"/>
              </a:rPr>
              <a:t>PDF</a:t>
            </a:r>
            <a:r>
              <a:rPr lang="ja-JP" altLang="en-US" sz="2000" b="0" i="0" u="none" strike="noStrike">
                <a:solidFill>
                  <a:srgbClr val="0000FF"/>
                </a:solidFill>
                <a:effectLst/>
                <a:latin typeface="Hiragino Kaku Gothic ProN" panose="020B0300000000000000" pitchFamily="34" charset="-128"/>
                <a:ea typeface="Hiragino Kaku Gothic ProN" panose="020B0300000000000000" pitchFamily="34" charset="-128"/>
                <a:hlinkClick r:id="rId4"/>
              </a:rPr>
              <a:t>形式：約</a:t>
            </a:r>
            <a:r>
              <a:rPr lang="en-US" altLang="ja-JP" sz="2000" b="0" i="0" u="none" strike="noStrike" dirty="0">
                <a:solidFill>
                  <a:srgbClr val="0000FF"/>
                </a:solidFill>
                <a:effectLst/>
                <a:latin typeface="Hiragino Kaku Gothic ProN" panose="020B0300000000000000" pitchFamily="34" charset="-128"/>
                <a:ea typeface="Hiragino Kaku Gothic ProN" panose="020B0300000000000000" pitchFamily="34" charset="-128"/>
                <a:hlinkClick r:id="rId4"/>
              </a:rPr>
              <a:t>3.4</a:t>
            </a:r>
            <a:r>
              <a:rPr lang="en" altLang="ja-JP" sz="2000" b="0" i="0" u="none" strike="noStrike" dirty="0">
                <a:solidFill>
                  <a:srgbClr val="0000FF"/>
                </a:solidFill>
                <a:effectLst/>
                <a:latin typeface="Hiragino Kaku Gothic ProN" panose="020B0300000000000000" pitchFamily="34" charset="-128"/>
                <a:ea typeface="Hiragino Kaku Gothic ProN" panose="020B0300000000000000" pitchFamily="34" charset="-128"/>
                <a:hlinkClick r:id="rId4"/>
              </a:rPr>
              <a:t>MB</a:t>
            </a:r>
            <a:r>
              <a:rPr lang="ja-JP" altLang="en" sz="2000" b="0" i="0" u="none" strike="noStrike">
                <a:solidFill>
                  <a:srgbClr val="0000FF"/>
                </a:solidFill>
                <a:effectLst/>
                <a:latin typeface="Hiragino Kaku Gothic ProN" panose="020B0300000000000000" pitchFamily="34" charset="-128"/>
                <a:ea typeface="Hiragino Kaku Gothic ProN" panose="020B0300000000000000" pitchFamily="34" charset="-128"/>
                <a:hlinkClick r:id="rId4"/>
              </a:rPr>
              <a:t>］</a:t>
            </a:r>
            <a:br>
              <a:rPr lang="en" altLang="ja-JP" sz="2000" b="0" i="0" u="none" strike="noStrike" dirty="0">
                <a:solidFill>
                  <a:srgbClr val="707070"/>
                </a:solidFill>
                <a:effectLst/>
                <a:latin typeface="Hiragino Kaku Gothic ProN" panose="020B0300000000000000" pitchFamily="34" charset="-128"/>
                <a:ea typeface="Hiragino Kaku Gothic ProN" panose="020B0300000000000000" pitchFamily="34" charset="-128"/>
              </a:rPr>
            </a:br>
            <a:r>
              <a:rPr lang="en" altLang="ja-JP" sz="2000" b="0" i="0" u="none" strike="noStrike" dirty="0">
                <a:solidFill>
                  <a:srgbClr val="707070"/>
                </a:solidFill>
                <a:effectLst/>
                <a:latin typeface="Hiragino Kaku Gothic ProN" panose="020B0300000000000000" pitchFamily="34" charset="-128"/>
                <a:ea typeface="Hiragino Kaku Gothic ProN" panose="020B0300000000000000" pitchFamily="34" charset="-128"/>
              </a:rPr>
              <a:t> </a:t>
            </a:r>
          </a:p>
        </p:txBody>
      </p:sp>
      <p:sp>
        <p:nvSpPr>
          <p:cNvPr id="5" name="テキスト ボックス 4">
            <a:extLst>
              <a:ext uri="{FF2B5EF4-FFF2-40B4-BE49-F238E27FC236}">
                <a16:creationId xmlns:a16="http://schemas.microsoft.com/office/drawing/2014/main" id="{8BC9BF77-0196-7D72-D049-F6186D829BD9}"/>
              </a:ext>
            </a:extLst>
          </p:cNvPr>
          <p:cNvSpPr txBox="1"/>
          <p:nvPr/>
        </p:nvSpPr>
        <p:spPr>
          <a:xfrm>
            <a:off x="421341" y="4340436"/>
            <a:ext cx="10282518" cy="646331"/>
          </a:xfrm>
          <a:prstGeom prst="rect">
            <a:avLst/>
          </a:prstGeom>
          <a:noFill/>
        </p:spPr>
        <p:txBody>
          <a:bodyPr wrap="square">
            <a:spAutoFit/>
          </a:bodyPr>
          <a:lstStyle/>
          <a:p>
            <a:r>
              <a:rPr lang="ja-JP" altLang="en-US">
                <a:hlinkClick r:id="rId5"/>
              </a:rPr>
              <a:t>https://www.mhlw.go.jp/stf/seisakunitsuite/bunya/0000164708_00001.html</a:t>
            </a:r>
            <a:endParaRPr lang="en-US" altLang="ja-JP" dirty="0"/>
          </a:p>
          <a:p>
            <a:endParaRPr lang="ja-JP" altLang="en-US"/>
          </a:p>
        </p:txBody>
      </p:sp>
      <p:sp>
        <p:nvSpPr>
          <p:cNvPr id="7" name="テキスト ボックス 6">
            <a:extLst>
              <a:ext uri="{FF2B5EF4-FFF2-40B4-BE49-F238E27FC236}">
                <a16:creationId xmlns:a16="http://schemas.microsoft.com/office/drawing/2014/main" id="{7DF6F17C-9DBA-A587-68D1-587D8CFFA4CD}"/>
              </a:ext>
            </a:extLst>
          </p:cNvPr>
          <p:cNvSpPr txBox="1"/>
          <p:nvPr/>
        </p:nvSpPr>
        <p:spPr>
          <a:xfrm>
            <a:off x="421341" y="4075498"/>
            <a:ext cx="6096000" cy="369332"/>
          </a:xfrm>
          <a:prstGeom prst="rect">
            <a:avLst/>
          </a:prstGeom>
          <a:noFill/>
        </p:spPr>
        <p:txBody>
          <a:bodyPr wrap="square">
            <a:spAutoFit/>
          </a:bodyPr>
          <a:lstStyle/>
          <a:p>
            <a:r>
              <a:rPr lang="ja-JP" altLang="en-US" b="1" i="0" u="none" strike="noStrike">
                <a:solidFill>
                  <a:srgbClr val="2E3136"/>
                </a:solidFill>
                <a:effectLst/>
                <a:latin typeface="ヒラギノ角ゴ Pro W3" panose="020B0300000000000000" pitchFamily="34" charset="-128"/>
                <a:ea typeface="ヒラギノ角ゴ Pro W3" panose="020B0300000000000000" pitchFamily="34" charset="-128"/>
              </a:rPr>
              <a:t>新型コロナウイルス感染症について（厚生労働省）</a:t>
            </a:r>
            <a:endParaRPr lang="ja-JP" altLang="en-US"/>
          </a:p>
        </p:txBody>
      </p:sp>
      <p:sp>
        <p:nvSpPr>
          <p:cNvPr id="8" name="Rectangle 1">
            <a:hlinkClick r:id="rId6"/>
            <a:extLst>
              <a:ext uri="{FF2B5EF4-FFF2-40B4-BE49-F238E27FC236}">
                <a16:creationId xmlns:a16="http://schemas.microsoft.com/office/drawing/2014/main" id="{50DAD20E-9129-8312-641B-74439EBCD1D2}"/>
              </a:ext>
            </a:extLst>
          </p:cNvPr>
          <p:cNvSpPr>
            <a:spLocks noChangeArrowheads="1"/>
          </p:cNvSpPr>
          <p:nvPr/>
        </p:nvSpPr>
        <p:spPr bwMode="auto">
          <a:xfrm>
            <a:off x="279400" y="917292"/>
            <a:ext cx="112389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sng" strike="noStrike" cap="none" normalizeH="0" baseline="0">
                <a:ln>
                  <a:noFill/>
                </a:ln>
                <a:solidFill>
                  <a:srgbClr val="003399"/>
                </a:solidFill>
                <a:effectLst/>
                <a:latin typeface="Arial" panose="020B0604020202020204" pitchFamily="34" charset="0"/>
                <a:ea typeface="ヒラギノ角ゴ Pro W3" panose="020B0300000000000000" pitchFamily="34" charset="-128"/>
              </a:rPr>
              <a:t>「介護施設・事業所における新型コロナウイルス感染症発生時の業務継続ガイドライン」PDF形式：4.0MB</a:t>
            </a:r>
            <a:endParaRPr kumimoji="0" lang="ja-JP" altLang="ja-JP" sz="4000" b="0" i="0" u="sng" strike="noStrike" cap="none" normalizeH="0" baseline="0">
              <a:ln>
                <a:noFill/>
              </a:ln>
              <a:solidFill>
                <a:schemeClr val="tx1"/>
              </a:solidFill>
              <a:effectLst/>
              <a:latin typeface="Arial" panose="020B0604020202020204" pitchFamily="34" charset="0"/>
            </a:endParaRPr>
          </a:p>
        </p:txBody>
      </p:sp>
      <p:sp>
        <p:nvSpPr>
          <p:cNvPr id="9" name="AutoShape 2">
            <a:extLst>
              <a:ext uri="{FF2B5EF4-FFF2-40B4-BE49-F238E27FC236}">
                <a16:creationId xmlns:a16="http://schemas.microsoft.com/office/drawing/2014/main" id="{C87E76D2-FBA4-96AB-8E17-77BFB866198B}"/>
              </a:ext>
            </a:extLst>
          </p:cNvPr>
          <p:cNvSpPr>
            <a:spLocks noChangeAspect="1" noChangeArrowheads="1"/>
          </p:cNvSpPr>
          <p:nvPr/>
        </p:nvSpPr>
        <p:spPr bwMode="auto">
          <a:xfrm>
            <a:off x="1270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AutoShape 3" descr="別ウィンドウで開く">
            <a:extLst>
              <a:ext uri="{FF2B5EF4-FFF2-40B4-BE49-F238E27FC236}">
                <a16:creationId xmlns:a16="http://schemas.microsoft.com/office/drawing/2014/main" id="{B05268D8-5098-2F38-B17F-2E46D03A7B61}"/>
              </a:ext>
            </a:extLst>
          </p:cNvPr>
          <p:cNvSpPr>
            <a:spLocks noChangeAspect="1" noChangeArrowheads="1"/>
          </p:cNvSpPr>
          <p:nvPr/>
        </p:nvSpPr>
        <p:spPr bwMode="auto">
          <a:xfrm>
            <a:off x="919162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テキスト ボックス 11">
            <a:extLst>
              <a:ext uri="{FF2B5EF4-FFF2-40B4-BE49-F238E27FC236}">
                <a16:creationId xmlns:a16="http://schemas.microsoft.com/office/drawing/2014/main" id="{BDAAFAE4-817E-2666-3089-719FBD325450}"/>
              </a:ext>
            </a:extLst>
          </p:cNvPr>
          <p:cNvSpPr txBox="1"/>
          <p:nvPr/>
        </p:nvSpPr>
        <p:spPr>
          <a:xfrm>
            <a:off x="416579" y="5266009"/>
            <a:ext cx="6100762" cy="369332"/>
          </a:xfrm>
          <a:prstGeom prst="rect">
            <a:avLst/>
          </a:prstGeom>
          <a:noFill/>
        </p:spPr>
        <p:txBody>
          <a:bodyPr wrap="square">
            <a:spAutoFit/>
          </a:bodyPr>
          <a:lstStyle/>
          <a:p>
            <a:r>
              <a:rPr lang="ja-JP" altLang="en-US">
                <a:hlinkClick r:id="rId7"/>
              </a:rPr>
              <a:t>https://www.jcma.or.jp/?p=21089</a:t>
            </a:r>
            <a:endParaRPr lang="en-US" altLang="ja-JP" dirty="0"/>
          </a:p>
        </p:txBody>
      </p:sp>
      <p:sp>
        <p:nvSpPr>
          <p:cNvPr id="13" name="テキスト ボックス 12">
            <a:extLst>
              <a:ext uri="{FF2B5EF4-FFF2-40B4-BE49-F238E27FC236}">
                <a16:creationId xmlns:a16="http://schemas.microsoft.com/office/drawing/2014/main" id="{05B5482A-F15F-2841-31A4-7AD263770724}"/>
              </a:ext>
            </a:extLst>
          </p:cNvPr>
          <p:cNvSpPr txBox="1"/>
          <p:nvPr/>
        </p:nvSpPr>
        <p:spPr>
          <a:xfrm>
            <a:off x="431799" y="4962646"/>
            <a:ext cx="10412413" cy="369332"/>
          </a:xfrm>
          <a:prstGeom prst="rect">
            <a:avLst/>
          </a:prstGeom>
          <a:noFill/>
        </p:spPr>
        <p:txBody>
          <a:bodyPr wrap="square">
            <a:spAutoFit/>
          </a:bodyPr>
          <a:lstStyle/>
          <a:p>
            <a:r>
              <a:rPr lang="ja-JP" altLang="en-US" b="1" i="0" u="none" strike="noStrike">
                <a:solidFill>
                  <a:srgbClr val="2E3136"/>
                </a:solidFill>
                <a:effectLst/>
                <a:latin typeface="ヒラギノ角ゴ Pro W3" panose="020B0300000000000000" pitchFamily="34" charset="-128"/>
                <a:ea typeface="ヒラギノ角ゴ Pro W3" panose="020B0300000000000000" pitchFamily="34" charset="-128"/>
              </a:rPr>
              <a:t>災害対応マニュアル</a:t>
            </a:r>
            <a:r>
              <a:rPr lang="en-US" altLang="ja-JP" b="1" i="0" u="none" strike="noStrike" dirty="0">
                <a:solidFill>
                  <a:srgbClr val="2E3136"/>
                </a:solidFill>
                <a:effectLst/>
                <a:latin typeface="ヒラギノ角ゴ Pro W3" panose="020B0300000000000000" pitchFamily="34" charset="-128"/>
                <a:ea typeface="ヒラギノ角ゴ Pro W3" panose="020B0300000000000000" pitchFamily="34" charset="-128"/>
              </a:rPr>
              <a:t>【</a:t>
            </a:r>
            <a:r>
              <a:rPr lang="ja-JP" altLang="en-US" b="1" i="0" u="none" strike="noStrike">
                <a:solidFill>
                  <a:srgbClr val="2E3136"/>
                </a:solidFill>
                <a:effectLst/>
                <a:latin typeface="ヒラギノ角ゴ Pro W3" panose="020B0300000000000000" pitchFamily="34" charset="-128"/>
                <a:ea typeface="ヒラギノ角ゴ Pro W3" panose="020B0300000000000000" pitchFamily="34" charset="-128"/>
              </a:rPr>
              <a:t>第４版</a:t>
            </a:r>
            <a:r>
              <a:rPr lang="en-US" altLang="ja-JP" b="1" i="0" u="none" strike="noStrike" dirty="0">
                <a:solidFill>
                  <a:srgbClr val="2E3136"/>
                </a:solidFill>
                <a:effectLst/>
                <a:latin typeface="ヒラギノ角ゴ Pro W3" panose="020B0300000000000000" pitchFamily="34" charset="-128"/>
                <a:ea typeface="ヒラギノ角ゴ Pro W3" panose="020B0300000000000000" pitchFamily="34" charset="-128"/>
              </a:rPr>
              <a:t>】</a:t>
            </a:r>
            <a:r>
              <a:rPr lang="ja-JP" altLang="en-US" b="1" i="0" u="none" strike="noStrike">
                <a:solidFill>
                  <a:srgbClr val="2E3136"/>
                </a:solidFill>
                <a:effectLst/>
                <a:latin typeface="ヒラギノ角ゴ Pro W3" panose="020B0300000000000000" pitchFamily="34" charset="-128"/>
                <a:ea typeface="ヒラギノ角ゴ Pro W3" panose="020B0300000000000000" pitchFamily="34" charset="-128"/>
              </a:rPr>
              <a:t>（（一社）日本介護支援専門員協会）</a:t>
            </a:r>
            <a:endParaRPr lang="ja-JP" altLang="en-US"/>
          </a:p>
        </p:txBody>
      </p:sp>
      <p:sp>
        <p:nvSpPr>
          <p:cNvPr id="14" name="テキスト ボックス 13">
            <a:extLst>
              <a:ext uri="{FF2B5EF4-FFF2-40B4-BE49-F238E27FC236}">
                <a16:creationId xmlns:a16="http://schemas.microsoft.com/office/drawing/2014/main" id="{CDBAAC62-5906-5665-E210-1F45D35C2531}"/>
              </a:ext>
            </a:extLst>
          </p:cNvPr>
          <p:cNvSpPr txBox="1"/>
          <p:nvPr/>
        </p:nvSpPr>
        <p:spPr>
          <a:xfrm>
            <a:off x="5014913" y="296863"/>
            <a:ext cx="902811" cy="523220"/>
          </a:xfrm>
          <a:prstGeom prst="rect">
            <a:avLst/>
          </a:prstGeom>
          <a:noFill/>
        </p:spPr>
        <p:txBody>
          <a:bodyPr wrap="none" rtlCol="0">
            <a:spAutoFit/>
          </a:bodyPr>
          <a:lstStyle/>
          <a:p>
            <a:r>
              <a:rPr lang="ja-JP" altLang="en-US" sz="2800">
                <a:latin typeface="HGPSoeiKakugothicUB" panose="020B0900000000000000" pitchFamily="34" charset="-128"/>
                <a:ea typeface="HGPSoeiKakugothicUB" panose="020B0900000000000000" pitchFamily="34" charset="-128"/>
              </a:rPr>
              <a:t>資料</a:t>
            </a:r>
            <a:endParaRPr kumimoji="1" lang="ja-JP" altLang="en-US" sz="2800">
              <a:latin typeface="HGPSoeiKakugothicUB" panose="020B0900000000000000" pitchFamily="34" charset="-128"/>
              <a:ea typeface="HGPSoeiKakugothicUB" panose="020B0900000000000000" pitchFamily="34" charset="-128"/>
            </a:endParaRPr>
          </a:p>
        </p:txBody>
      </p:sp>
    </p:spTree>
    <p:extLst>
      <p:ext uri="{BB962C8B-B14F-4D97-AF65-F5344CB8AC3E}">
        <p14:creationId xmlns:p14="http://schemas.microsoft.com/office/powerpoint/2010/main" val="3956846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a:extLst>
              <a:ext uri="{FF2B5EF4-FFF2-40B4-BE49-F238E27FC236}">
                <a16:creationId xmlns:a16="http://schemas.microsoft.com/office/drawing/2014/main" id="{0FDD50A4-6BAB-C76A-F153-DA6AD6377EB3}"/>
              </a:ext>
            </a:extLst>
          </p:cNvPr>
          <p:cNvSpPr/>
          <p:nvPr/>
        </p:nvSpPr>
        <p:spPr>
          <a:xfrm>
            <a:off x="643465" y="1405462"/>
            <a:ext cx="5014385" cy="1236134"/>
          </a:xfrm>
          <a:prstGeom prst="roundRect">
            <a:avLst/>
          </a:prstGeom>
          <a:solidFill>
            <a:schemeClr val="accent4">
              <a:lumMod val="40000"/>
              <a:lumOff val="6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a:solidFill>
                  <a:schemeClr val="tx1"/>
                </a:solidFill>
              </a:rPr>
              <a:t>訪問介護</a:t>
            </a:r>
            <a:r>
              <a:rPr kumimoji="1" lang="ja-JP" altLang="en-US" sz="2400">
                <a:solidFill>
                  <a:schemeClr val="tx1"/>
                </a:solidFill>
              </a:rPr>
              <a:t>（居宅</a:t>
            </a:r>
            <a:r>
              <a:rPr lang="ja-JP" altLang="en-US" sz="2400">
                <a:solidFill>
                  <a:schemeClr val="tx1"/>
                </a:solidFill>
              </a:rPr>
              <a:t>サービス</a:t>
            </a:r>
            <a:r>
              <a:rPr kumimoji="1" lang="ja-JP" altLang="en-US" sz="2400">
                <a:solidFill>
                  <a:schemeClr val="tx1"/>
                </a:solidFill>
              </a:rPr>
              <a:t>）</a:t>
            </a:r>
            <a:endParaRPr kumimoji="1" lang="ja-JP" altLang="en-US" sz="4400">
              <a:solidFill>
                <a:schemeClr val="tx1"/>
              </a:solidFill>
            </a:endParaRPr>
          </a:p>
        </p:txBody>
      </p:sp>
      <p:sp>
        <p:nvSpPr>
          <p:cNvPr id="4" name="角丸四角形 3">
            <a:extLst>
              <a:ext uri="{FF2B5EF4-FFF2-40B4-BE49-F238E27FC236}">
                <a16:creationId xmlns:a16="http://schemas.microsoft.com/office/drawing/2014/main" id="{F17AF677-F856-0175-F980-1EAE78EC9C34}"/>
              </a:ext>
            </a:extLst>
          </p:cNvPr>
          <p:cNvSpPr/>
          <p:nvPr/>
        </p:nvSpPr>
        <p:spPr>
          <a:xfrm>
            <a:off x="643464" y="3259662"/>
            <a:ext cx="5014385" cy="1236134"/>
          </a:xfrm>
          <a:prstGeom prst="roundRect">
            <a:avLst/>
          </a:prstGeom>
          <a:solidFill>
            <a:schemeClr val="accent4">
              <a:lumMod val="40000"/>
              <a:lumOff val="6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a:solidFill>
                  <a:schemeClr val="tx1"/>
                </a:solidFill>
              </a:rPr>
              <a:t>デイ（通所）</a:t>
            </a:r>
          </a:p>
        </p:txBody>
      </p:sp>
      <p:sp>
        <p:nvSpPr>
          <p:cNvPr id="5" name="角丸四角形 4">
            <a:extLst>
              <a:ext uri="{FF2B5EF4-FFF2-40B4-BE49-F238E27FC236}">
                <a16:creationId xmlns:a16="http://schemas.microsoft.com/office/drawing/2014/main" id="{9358103F-0820-416A-8F5D-255B5407ED39}"/>
              </a:ext>
            </a:extLst>
          </p:cNvPr>
          <p:cNvSpPr/>
          <p:nvPr/>
        </p:nvSpPr>
        <p:spPr>
          <a:xfrm>
            <a:off x="643465" y="5088464"/>
            <a:ext cx="5014385" cy="1236134"/>
          </a:xfrm>
          <a:prstGeom prst="roundRect">
            <a:avLst/>
          </a:prstGeom>
          <a:solidFill>
            <a:schemeClr val="accent4">
              <a:lumMod val="40000"/>
              <a:lumOff val="6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a:solidFill>
                  <a:schemeClr val="tx1"/>
                </a:solidFill>
              </a:rPr>
              <a:t>ホーム（入所）</a:t>
            </a:r>
          </a:p>
        </p:txBody>
      </p:sp>
      <p:sp>
        <p:nvSpPr>
          <p:cNvPr id="6" name="右矢印 5">
            <a:extLst>
              <a:ext uri="{FF2B5EF4-FFF2-40B4-BE49-F238E27FC236}">
                <a16:creationId xmlns:a16="http://schemas.microsoft.com/office/drawing/2014/main" id="{94FCF89E-9BF4-6867-5302-6FC5A98D20D8}"/>
              </a:ext>
            </a:extLst>
          </p:cNvPr>
          <p:cNvSpPr/>
          <p:nvPr/>
        </p:nvSpPr>
        <p:spPr>
          <a:xfrm>
            <a:off x="5657849" y="1727197"/>
            <a:ext cx="1032934" cy="474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9BA3BC9-D2FC-2EB4-014A-D8F3A8D71526}"/>
              </a:ext>
            </a:extLst>
          </p:cNvPr>
          <p:cNvSpPr/>
          <p:nvPr/>
        </p:nvSpPr>
        <p:spPr>
          <a:xfrm>
            <a:off x="6720420" y="1396998"/>
            <a:ext cx="5128682" cy="111760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tx1"/>
                </a:solidFill>
              </a:rPr>
              <a:t>自宅が住めない</a:t>
            </a:r>
            <a:endParaRPr kumimoji="1" lang="en-US" altLang="ja-JP" sz="2400" dirty="0">
              <a:solidFill>
                <a:schemeClr val="tx1"/>
              </a:solidFill>
            </a:endParaRPr>
          </a:p>
          <a:p>
            <a:pPr algn="ctr"/>
            <a:r>
              <a:rPr kumimoji="1" lang="ja-JP" altLang="en-US" sz="2400">
                <a:solidFill>
                  <a:schemeClr val="tx1"/>
                </a:solidFill>
              </a:rPr>
              <a:t>避難所・入所・ショートステイ</a:t>
            </a:r>
          </a:p>
        </p:txBody>
      </p:sp>
      <p:sp>
        <p:nvSpPr>
          <p:cNvPr id="9" name="右矢印 8">
            <a:extLst>
              <a:ext uri="{FF2B5EF4-FFF2-40B4-BE49-F238E27FC236}">
                <a16:creationId xmlns:a16="http://schemas.microsoft.com/office/drawing/2014/main" id="{2A365991-CD80-4079-E50E-84F5E4ACA9E7}"/>
              </a:ext>
            </a:extLst>
          </p:cNvPr>
          <p:cNvSpPr/>
          <p:nvPr/>
        </p:nvSpPr>
        <p:spPr>
          <a:xfrm>
            <a:off x="5687486" y="3581396"/>
            <a:ext cx="1032934" cy="474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a:extLst>
              <a:ext uri="{FF2B5EF4-FFF2-40B4-BE49-F238E27FC236}">
                <a16:creationId xmlns:a16="http://schemas.microsoft.com/office/drawing/2014/main" id="{BD7CC140-B12D-D3E8-B400-9BA388490A5E}"/>
              </a:ext>
            </a:extLst>
          </p:cNvPr>
          <p:cNvSpPr/>
          <p:nvPr/>
        </p:nvSpPr>
        <p:spPr>
          <a:xfrm>
            <a:off x="5687486" y="5435595"/>
            <a:ext cx="1032934" cy="474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9E46DF6-8AA3-D03B-767E-E5D762446D6D}"/>
              </a:ext>
            </a:extLst>
          </p:cNvPr>
          <p:cNvSpPr/>
          <p:nvPr/>
        </p:nvSpPr>
        <p:spPr>
          <a:xfrm>
            <a:off x="6834718" y="5088465"/>
            <a:ext cx="5014384" cy="111760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solidFill>
                  <a:schemeClr val="tx1"/>
                </a:solidFill>
              </a:rPr>
              <a:t>避難所</a:t>
            </a:r>
            <a:r>
              <a:rPr lang="en-US" altLang="ja-JP" sz="2800" dirty="0">
                <a:solidFill>
                  <a:schemeClr val="tx1"/>
                </a:solidFill>
              </a:rPr>
              <a:t> or </a:t>
            </a:r>
            <a:r>
              <a:rPr lang="ja-JP" altLang="en-US" sz="2800">
                <a:solidFill>
                  <a:schemeClr val="tx1"/>
                </a:solidFill>
              </a:rPr>
              <a:t>別施設</a:t>
            </a:r>
            <a:endParaRPr kumimoji="1" lang="ja-JP" altLang="en-US" sz="2800">
              <a:solidFill>
                <a:schemeClr val="tx1"/>
              </a:solidFill>
            </a:endParaRPr>
          </a:p>
        </p:txBody>
      </p:sp>
      <p:sp>
        <p:nvSpPr>
          <p:cNvPr id="12" name="テキスト ボックス 11">
            <a:extLst>
              <a:ext uri="{FF2B5EF4-FFF2-40B4-BE49-F238E27FC236}">
                <a16:creationId xmlns:a16="http://schemas.microsoft.com/office/drawing/2014/main" id="{EE7497C6-43BA-E93F-0BED-F0AB33FD6AA1}"/>
              </a:ext>
            </a:extLst>
          </p:cNvPr>
          <p:cNvSpPr txBox="1"/>
          <p:nvPr/>
        </p:nvSpPr>
        <p:spPr>
          <a:xfrm>
            <a:off x="848652" y="202907"/>
            <a:ext cx="10854253" cy="584775"/>
          </a:xfrm>
          <a:prstGeom prst="rect">
            <a:avLst/>
          </a:prstGeom>
          <a:noFill/>
          <a:ln>
            <a:solidFill>
              <a:schemeClr val="accent1"/>
            </a:solidFill>
          </a:ln>
        </p:spPr>
        <p:txBody>
          <a:bodyPr wrap="none" rtlCol="0">
            <a:spAutoFit/>
          </a:bodyPr>
          <a:lstStyle/>
          <a:p>
            <a:pPr algn="ctr"/>
            <a:r>
              <a:rPr lang="ja-JP" altLang="en-US" sz="3200">
                <a:solidFill>
                  <a:srgbClr val="FF0000"/>
                </a:solidFill>
                <a:latin typeface="HGPSoeiKakugothicUB" panose="020B0900000000000000" pitchFamily="34" charset="-128"/>
                <a:ea typeface="HGPSoeiKakugothicUB" panose="020B0900000000000000" pitchFamily="34" charset="-128"/>
              </a:rPr>
              <a:t>建屋が使えない時　</a:t>
            </a:r>
            <a:r>
              <a:rPr lang="ja-JP" altLang="en-US" sz="3200"/>
              <a:t>保健所＆ケアマネとの情報交換が重要</a:t>
            </a:r>
            <a:endParaRPr kumimoji="1" lang="ja-JP" altLang="en-US" sz="3200"/>
          </a:p>
        </p:txBody>
      </p:sp>
      <p:sp>
        <p:nvSpPr>
          <p:cNvPr id="2" name="正方形/長方形 1">
            <a:extLst>
              <a:ext uri="{FF2B5EF4-FFF2-40B4-BE49-F238E27FC236}">
                <a16:creationId xmlns:a16="http://schemas.microsoft.com/office/drawing/2014/main" id="{76C8CE47-7A25-E14C-CC52-36E2EAF4A721}"/>
              </a:ext>
            </a:extLst>
          </p:cNvPr>
          <p:cNvSpPr/>
          <p:nvPr/>
        </p:nvSpPr>
        <p:spPr>
          <a:xfrm>
            <a:off x="6834718" y="3259662"/>
            <a:ext cx="5014384" cy="111760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solidFill>
                  <a:schemeClr val="tx1"/>
                </a:solidFill>
              </a:rPr>
              <a:t>訪問介護</a:t>
            </a:r>
          </a:p>
        </p:txBody>
      </p:sp>
    </p:spTree>
    <p:extLst>
      <p:ext uri="{BB962C8B-B14F-4D97-AF65-F5344CB8AC3E}">
        <p14:creationId xmlns:p14="http://schemas.microsoft.com/office/powerpoint/2010/main" val="3673232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02E66ADD-DF4A-01E3-4470-223A141FADBA}"/>
              </a:ext>
            </a:extLst>
          </p:cNvPr>
          <p:cNvSpPr/>
          <p:nvPr/>
        </p:nvSpPr>
        <p:spPr>
          <a:xfrm>
            <a:off x="2510593" y="2033337"/>
            <a:ext cx="3609474" cy="7299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a:t>避難</a:t>
            </a:r>
          </a:p>
        </p:txBody>
      </p:sp>
      <p:sp>
        <p:nvSpPr>
          <p:cNvPr id="3" name="角丸四角形 2">
            <a:extLst>
              <a:ext uri="{FF2B5EF4-FFF2-40B4-BE49-F238E27FC236}">
                <a16:creationId xmlns:a16="http://schemas.microsoft.com/office/drawing/2014/main" id="{0EFA96B3-DF59-0F26-D1AB-738485C96A1A}"/>
              </a:ext>
            </a:extLst>
          </p:cNvPr>
          <p:cNvSpPr/>
          <p:nvPr/>
        </p:nvSpPr>
        <p:spPr>
          <a:xfrm>
            <a:off x="4291263" y="405062"/>
            <a:ext cx="3609474" cy="10868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solidFill>
                  <a:schemeClr val="tx1"/>
                </a:solidFill>
                <a:highlight>
                  <a:srgbClr val="FFFF00"/>
                </a:highlight>
              </a:rPr>
              <a:t>災害発生</a:t>
            </a:r>
            <a:r>
              <a:rPr kumimoji="1" lang="en-US" altLang="ja-JP" sz="2800" dirty="0">
                <a:solidFill>
                  <a:schemeClr val="tx1"/>
                </a:solidFill>
                <a:highlight>
                  <a:srgbClr val="FFFF00"/>
                </a:highlight>
              </a:rPr>
              <a:t> </a:t>
            </a:r>
            <a:r>
              <a:rPr kumimoji="1" lang="ja-JP" altLang="en-US" sz="2800">
                <a:solidFill>
                  <a:schemeClr val="tx1"/>
                </a:solidFill>
                <a:highlight>
                  <a:srgbClr val="FFFF00"/>
                </a:highlight>
              </a:rPr>
              <a:t>行動</a:t>
            </a:r>
          </a:p>
        </p:txBody>
      </p:sp>
      <p:sp>
        <p:nvSpPr>
          <p:cNvPr id="4" name="下矢印 3">
            <a:extLst>
              <a:ext uri="{FF2B5EF4-FFF2-40B4-BE49-F238E27FC236}">
                <a16:creationId xmlns:a16="http://schemas.microsoft.com/office/drawing/2014/main" id="{CE0C307D-B0AA-2C43-2057-1AD5A612AA0D}"/>
              </a:ext>
            </a:extLst>
          </p:cNvPr>
          <p:cNvSpPr/>
          <p:nvPr/>
        </p:nvSpPr>
        <p:spPr>
          <a:xfrm>
            <a:off x="4555971" y="1576156"/>
            <a:ext cx="1010653" cy="47324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下矢印 4">
            <a:extLst>
              <a:ext uri="{FF2B5EF4-FFF2-40B4-BE49-F238E27FC236}">
                <a16:creationId xmlns:a16="http://schemas.microsoft.com/office/drawing/2014/main" id="{4997B347-D251-26A9-2252-4A228870AB15}"/>
              </a:ext>
            </a:extLst>
          </p:cNvPr>
          <p:cNvSpPr/>
          <p:nvPr/>
        </p:nvSpPr>
        <p:spPr>
          <a:xfrm>
            <a:off x="2743218" y="2818247"/>
            <a:ext cx="1010653" cy="47324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下矢印 5">
            <a:extLst>
              <a:ext uri="{FF2B5EF4-FFF2-40B4-BE49-F238E27FC236}">
                <a16:creationId xmlns:a16="http://schemas.microsoft.com/office/drawing/2014/main" id="{3CB83E9D-9F0C-6D1C-8316-D6D449AEB283}"/>
              </a:ext>
            </a:extLst>
          </p:cNvPr>
          <p:cNvSpPr/>
          <p:nvPr/>
        </p:nvSpPr>
        <p:spPr>
          <a:xfrm>
            <a:off x="4892841" y="2756032"/>
            <a:ext cx="1010653" cy="47324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a:extLst>
              <a:ext uri="{FF2B5EF4-FFF2-40B4-BE49-F238E27FC236}">
                <a16:creationId xmlns:a16="http://schemas.microsoft.com/office/drawing/2014/main" id="{50820032-A798-14A2-D2E3-B23F7443FB0E}"/>
              </a:ext>
            </a:extLst>
          </p:cNvPr>
          <p:cNvSpPr/>
          <p:nvPr/>
        </p:nvSpPr>
        <p:spPr>
          <a:xfrm>
            <a:off x="4475745" y="3310266"/>
            <a:ext cx="3609474" cy="15079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外へ避難</a:t>
            </a:r>
            <a:endParaRPr lang="en-US" altLang="ja-JP" sz="2400" dirty="0"/>
          </a:p>
          <a:p>
            <a:pPr algn="ctr"/>
            <a:r>
              <a:rPr lang="ja-JP" altLang="en-US" sz="2400"/>
              <a:t>（徒歩・車両）</a:t>
            </a:r>
            <a:endParaRPr kumimoji="1" lang="ja-JP" altLang="en-US" sz="2400"/>
          </a:p>
        </p:txBody>
      </p:sp>
      <p:sp>
        <p:nvSpPr>
          <p:cNvPr id="8" name="角丸四角形 7">
            <a:extLst>
              <a:ext uri="{FF2B5EF4-FFF2-40B4-BE49-F238E27FC236}">
                <a16:creationId xmlns:a16="http://schemas.microsoft.com/office/drawing/2014/main" id="{842BE564-42A4-EFCD-A2EA-CAEBDE27FDD6}"/>
              </a:ext>
            </a:extLst>
          </p:cNvPr>
          <p:cNvSpPr/>
          <p:nvPr/>
        </p:nvSpPr>
        <p:spPr>
          <a:xfrm>
            <a:off x="287867" y="3316686"/>
            <a:ext cx="3891110" cy="15079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屋内避難（居間・上階）</a:t>
            </a:r>
            <a:endParaRPr lang="en-US" altLang="ja-JP" sz="2400" dirty="0"/>
          </a:p>
          <a:p>
            <a:pPr algn="ctr"/>
            <a:r>
              <a:rPr lang="ja-JP" altLang="en-US" sz="2400"/>
              <a:t>敷地内の別棟避難</a:t>
            </a:r>
            <a:endParaRPr lang="en-US" altLang="ja-JP" sz="2400" dirty="0"/>
          </a:p>
        </p:txBody>
      </p:sp>
      <p:sp>
        <p:nvSpPr>
          <p:cNvPr id="10" name="下矢印 9">
            <a:extLst>
              <a:ext uri="{FF2B5EF4-FFF2-40B4-BE49-F238E27FC236}">
                <a16:creationId xmlns:a16="http://schemas.microsoft.com/office/drawing/2014/main" id="{1D5AD7C3-794D-8324-CF34-E5114CDB00D9}"/>
              </a:ext>
            </a:extLst>
          </p:cNvPr>
          <p:cNvSpPr/>
          <p:nvPr/>
        </p:nvSpPr>
        <p:spPr>
          <a:xfrm>
            <a:off x="5815264" y="4888857"/>
            <a:ext cx="1010653" cy="47324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a:extLst>
              <a:ext uri="{FF2B5EF4-FFF2-40B4-BE49-F238E27FC236}">
                <a16:creationId xmlns:a16="http://schemas.microsoft.com/office/drawing/2014/main" id="{BCD7EA84-E7E7-80A4-5D2E-9796806CDF39}"/>
              </a:ext>
            </a:extLst>
          </p:cNvPr>
          <p:cNvSpPr/>
          <p:nvPr/>
        </p:nvSpPr>
        <p:spPr>
          <a:xfrm>
            <a:off x="539416" y="5413040"/>
            <a:ext cx="3609474" cy="1155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a:t>修理・復旧計画</a:t>
            </a:r>
            <a:endParaRPr kumimoji="1" lang="ja-JP" altLang="en-US" sz="3200"/>
          </a:p>
        </p:txBody>
      </p:sp>
      <p:sp>
        <p:nvSpPr>
          <p:cNvPr id="12" name="下矢印 11">
            <a:extLst>
              <a:ext uri="{FF2B5EF4-FFF2-40B4-BE49-F238E27FC236}">
                <a16:creationId xmlns:a16="http://schemas.microsoft.com/office/drawing/2014/main" id="{E5FD5D1C-F615-C9F5-828D-EFCFC454954C}"/>
              </a:ext>
            </a:extLst>
          </p:cNvPr>
          <p:cNvSpPr/>
          <p:nvPr/>
        </p:nvSpPr>
        <p:spPr>
          <a:xfrm rot="16200000">
            <a:off x="7791389" y="4178579"/>
            <a:ext cx="485274" cy="8863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a:extLst>
              <a:ext uri="{FF2B5EF4-FFF2-40B4-BE49-F238E27FC236}">
                <a16:creationId xmlns:a16="http://schemas.microsoft.com/office/drawing/2014/main" id="{D41E8EB1-DB7F-BF01-C73D-818FDC5096D9}"/>
              </a:ext>
            </a:extLst>
          </p:cNvPr>
          <p:cNvSpPr/>
          <p:nvPr/>
        </p:nvSpPr>
        <p:spPr>
          <a:xfrm>
            <a:off x="8542426" y="3308662"/>
            <a:ext cx="3609474" cy="15079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家族のお迎え</a:t>
            </a:r>
            <a:endParaRPr lang="en-US" altLang="ja-JP" sz="2400" dirty="0"/>
          </a:p>
          <a:p>
            <a:pPr algn="ctr"/>
            <a:r>
              <a:rPr lang="ja-JP" altLang="en-US" sz="2400"/>
              <a:t>送迎バス</a:t>
            </a:r>
            <a:endParaRPr lang="en-US" altLang="ja-JP" sz="2400" dirty="0"/>
          </a:p>
          <a:p>
            <a:pPr algn="ctr"/>
            <a:r>
              <a:rPr lang="ja-JP" altLang="en-US" sz="2400"/>
              <a:t>スタッフ自家用</a:t>
            </a:r>
            <a:endParaRPr lang="en-US" altLang="ja-JP" sz="2400" dirty="0"/>
          </a:p>
        </p:txBody>
      </p:sp>
      <p:sp>
        <p:nvSpPr>
          <p:cNvPr id="14" name="下矢印 13">
            <a:extLst>
              <a:ext uri="{FF2B5EF4-FFF2-40B4-BE49-F238E27FC236}">
                <a16:creationId xmlns:a16="http://schemas.microsoft.com/office/drawing/2014/main" id="{E4840595-1C05-E413-0CB7-B7DB02EC6420}"/>
              </a:ext>
            </a:extLst>
          </p:cNvPr>
          <p:cNvSpPr/>
          <p:nvPr/>
        </p:nvSpPr>
        <p:spPr>
          <a:xfrm>
            <a:off x="1868913" y="4888857"/>
            <a:ext cx="1010653" cy="47324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a:extLst>
              <a:ext uri="{FF2B5EF4-FFF2-40B4-BE49-F238E27FC236}">
                <a16:creationId xmlns:a16="http://schemas.microsoft.com/office/drawing/2014/main" id="{CC2B728F-DDF3-9B34-E061-6E0F9DA2AE55}"/>
              </a:ext>
            </a:extLst>
          </p:cNvPr>
          <p:cNvSpPr/>
          <p:nvPr/>
        </p:nvSpPr>
        <p:spPr>
          <a:xfrm>
            <a:off x="6320591" y="2065433"/>
            <a:ext cx="3609474" cy="7299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a:t>帰宅</a:t>
            </a:r>
            <a:endParaRPr kumimoji="1" lang="ja-JP" altLang="en-US" sz="3200"/>
          </a:p>
        </p:txBody>
      </p:sp>
      <p:sp>
        <p:nvSpPr>
          <p:cNvPr id="16" name="下矢印 15">
            <a:extLst>
              <a:ext uri="{FF2B5EF4-FFF2-40B4-BE49-F238E27FC236}">
                <a16:creationId xmlns:a16="http://schemas.microsoft.com/office/drawing/2014/main" id="{9FDA1FEC-9D61-35DB-E89B-3A852C503474}"/>
              </a:ext>
            </a:extLst>
          </p:cNvPr>
          <p:cNvSpPr/>
          <p:nvPr/>
        </p:nvSpPr>
        <p:spPr>
          <a:xfrm>
            <a:off x="6645473" y="1584162"/>
            <a:ext cx="1010653" cy="47324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a:extLst>
              <a:ext uri="{FF2B5EF4-FFF2-40B4-BE49-F238E27FC236}">
                <a16:creationId xmlns:a16="http://schemas.microsoft.com/office/drawing/2014/main" id="{770C1D39-2429-377A-0B00-4097E96E21E0}"/>
              </a:ext>
            </a:extLst>
          </p:cNvPr>
          <p:cNvSpPr/>
          <p:nvPr/>
        </p:nvSpPr>
        <p:spPr>
          <a:xfrm>
            <a:off x="8919412" y="2809507"/>
            <a:ext cx="1010653" cy="47324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a:extLst>
              <a:ext uri="{FF2B5EF4-FFF2-40B4-BE49-F238E27FC236}">
                <a16:creationId xmlns:a16="http://schemas.microsoft.com/office/drawing/2014/main" id="{1DF33B0F-94A5-A2B2-3AD7-70BFD84A606E}"/>
              </a:ext>
            </a:extLst>
          </p:cNvPr>
          <p:cNvSpPr/>
          <p:nvPr/>
        </p:nvSpPr>
        <p:spPr>
          <a:xfrm>
            <a:off x="4567989" y="5446343"/>
            <a:ext cx="3609474" cy="1155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a:t>避難所での生活</a:t>
            </a:r>
          </a:p>
        </p:txBody>
      </p:sp>
      <p:sp>
        <p:nvSpPr>
          <p:cNvPr id="19" name="下矢印 18">
            <a:extLst>
              <a:ext uri="{FF2B5EF4-FFF2-40B4-BE49-F238E27FC236}">
                <a16:creationId xmlns:a16="http://schemas.microsoft.com/office/drawing/2014/main" id="{9DADE9BD-4EDC-2AF8-F8C5-489B5F8EB52A}"/>
              </a:ext>
            </a:extLst>
          </p:cNvPr>
          <p:cNvSpPr/>
          <p:nvPr/>
        </p:nvSpPr>
        <p:spPr>
          <a:xfrm>
            <a:off x="9761615" y="4888857"/>
            <a:ext cx="1010653" cy="47324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a:extLst>
              <a:ext uri="{FF2B5EF4-FFF2-40B4-BE49-F238E27FC236}">
                <a16:creationId xmlns:a16="http://schemas.microsoft.com/office/drawing/2014/main" id="{894DBF31-783E-3189-FB2D-7008F5CA9B08}"/>
              </a:ext>
            </a:extLst>
          </p:cNvPr>
          <p:cNvSpPr/>
          <p:nvPr/>
        </p:nvSpPr>
        <p:spPr>
          <a:xfrm>
            <a:off x="8542426" y="5434316"/>
            <a:ext cx="3609474" cy="1155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t>自宅</a:t>
            </a:r>
            <a:r>
              <a:rPr lang="en-US" altLang="ja-JP" sz="2800" dirty="0"/>
              <a:t>or</a:t>
            </a:r>
            <a:r>
              <a:rPr lang="ja-JP" altLang="en-US" sz="2800"/>
              <a:t>近辺の避難所</a:t>
            </a:r>
            <a:endParaRPr lang="en-US" altLang="ja-JP" sz="2800" dirty="0"/>
          </a:p>
          <a:p>
            <a:pPr algn="ctr"/>
            <a:r>
              <a:rPr lang="ja-JP" altLang="en-US" sz="2800"/>
              <a:t>安否・介護の継続</a:t>
            </a:r>
            <a:endParaRPr kumimoji="1" lang="ja-JP" altLang="en-US" sz="2800"/>
          </a:p>
        </p:txBody>
      </p:sp>
      <p:sp>
        <p:nvSpPr>
          <p:cNvPr id="21" name="下矢印 20">
            <a:extLst>
              <a:ext uri="{FF2B5EF4-FFF2-40B4-BE49-F238E27FC236}">
                <a16:creationId xmlns:a16="http://schemas.microsoft.com/office/drawing/2014/main" id="{329EFDE0-6C50-3629-76FE-3D39EB479793}"/>
              </a:ext>
            </a:extLst>
          </p:cNvPr>
          <p:cNvSpPr/>
          <p:nvPr/>
        </p:nvSpPr>
        <p:spPr>
          <a:xfrm rot="16200000">
            <a:off x="8101250" y="5811318"/>
            <a:ext cx="485274" cy="8863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下矢印 21">
            <a:extLst>
              <a:ext uri="{FF2B5EF4-FFF2-40B4-BE49-F238E27FC236}">
                <a16:creationId xmlns:a16="http://schemas.microsoft.com/office/drawing/2014/main" id="{D7D47DF1-0579-40E4-9FCB-90963BE163A8}"/>
              </a:ext>
            </a:extLst>
          </p:cNvPr>
          <p:cNvSpPr/>
          <p:nvPr/>
        </p:nvSpPr>
        <p:spPr>
          <a:xfrm rot="16763984">
            <a:off x="5935911" y="2556516"/>
            <a:ext cx="326315" cy="5100973"/>
          </a:xfrm>
          <a:prstGeom prst="downArrow">
            <a:avLst>
              <a:gd name="adj1" fmla="val 50000"/>
              <a:gd name="adj2" fmla="val 12730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a:extLst>
              <a:ext uri="{FF2B5EF4-FFF2-40B4-BE49-F238E27FC236}">
                <a16:creationId xmlns:a16="http://schemas.microsoft.com/office/drawing/2014/main" id="{6B128E8B-A564-2C41-FA90-D52FE5105E83}"/>
              </a:ext>
            </a:extLst>
          </p:cNvPr>
          <p:cNvSpPr/>
          <p:nvPr/>
        </p:nvSpPr>
        <p:spPr>
          <a:xfrm>
            <a:off x="9171068" y="397077"/>
            <a:ext cx="2191746" cy="1155031"/>
          </a:xfrm>
          <a:prstGeom prst="round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rPr>
              <a:t>送迎車両の維持・自家用車</a:t>
            </a:r>
            <a:endParaRPr lang="en-US" altLang="ja-JP" sz="2400" dirty="0">
              <a:solidFill>
                <a:schemeClr val="tx1"/>
              </a:solidFill>
            </a:endParaRPr>
          </a:p>
        </p:txBody>
      </p:sp>
      <p:sp>
        <p:nvSpPr>
          <p:cNvPr id="24" name="テキスト ボックス 23">
            <a:extLst>
              <a:ext uri="{FF2B5EF4-FFF2-40B4-BE49-F238E27FC236}">
                <a16:creationId xmlns:a16="http://schemas.microsoft.com/office/drawing/2014/main" id="{78159376-CEB6-2923-A41E-A4E7B14647A8}"/>
              </a:ext>
            </a:extLst>
          </p:cNvPr>
          <p:cNvSpPr txBox="1"/>
          <p:nvPr/>
        </p:nvSpPr>
        <p:spPr>
          <a:xfrm>
            <a:off x="340289" y="712982"/>
            <a:ext cx="3057247" cy="523220"/>
          </a:xfrm>
          <a:prstGeom prst="rect">
            <a:avLst/>
          </a:prstGeom>
          <a:solidFill>
            <a:schemeClr val="accent2">
              <a:lumMod val="50000"/>
            </a:schemeClr>
          </a:solidFill>
          <a:ln>
            <a:solidFill>
              <a:srgbClr val="FF0000"/>
            </a:solidFill>
          </a:ln>
          <a:effectLst>
            <a:outerShdw blurRad="50800" dist="38100" dir="2700000" algn="tl" rotWithShape="0">
              <a:prstClr val="black">
                <a:alpha val="40000"/>
              </a:prstClr>
            </a:outerShdw>
          </a:effectLst>
        </p:spPr>
        <p:txBody>
          <a:bodyPr wrap="none" rtlCol="0">
            <a:spAutoFit/>
          </a:bodyPr>
          <a:lstStyle/>
          <a:p>
            <a:r>
              <a:rPr lang="ja-JP" altLang="en-US" sz="2800">
                <a:solidFill>
                  <a:schemeClr val="bg1"/>
                </a:solidFill>
              </a:rPr>
              <a:t>自然災害避難</a:t>
            </a:r>
            <a:r>
              <a:rPr kumimoji="1" lang="ja-JP" altLang="en-US" sz="2800">
                <a:solidFill>
                  <a:schemeClr val="bg1"/>
                </a:solidFill>
              </a:rPr>
              <a:t>対応</a:t>
            </a:r>
          </a:p>
        </p:txBody>
      </p:sp>
    </p:spTree>
    <p:extLst>
      <p:ext uri="{BB962C8B-B14F-4D97-AF65-F5344CB8AC3E}">
        <p14:creationId xmlns:p14="http://schemas.microsoft.com/office/powerpoint/2010/main" val="3252664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8539C5C-1952-F063-0CB5-3DDEAA735334}"/>
              </a:ext>
            </a:extLst>
          </p:cNvPr>
          <p:cNvPicPr>
            <a:picLocks noChangeAspect="1"/>
          </p:cNvPicPr>
          <p:nvPr/>
        </p:nvPicPr>
        <p:blipFill>
          <a:blip r:embed="rId2"/>
          <a:stretch>
            <a:fillRect/>
          </a:stretch>
        </p:blipFill>
        <p:spPr>
          <a:xfrm>
            <a:off x="0" y="2116667"/>
            <a:ext cx="12192000" cy="2540000"/>
          </a:xfrm>
          <a:prstGeom prst="rect">
            <a:avLst/>
          </a:prstGeom>
        </p:spPr>
      </p:pic>
      <p:sp>
        <p:nvSpPr>
          <p:cNvPr id="4" name="正方形/長方形 3">
            <a:extLst>
              <a:ext uri="{FF2B5EF4-FFF2-40B4-BE49-F238E27FC236}">
                <a16:creationId xmlns:a16="http://schemas.microsoft.com/office/drawing/2014/main" id="{A8012183-B649-DA61-046A-0B0B3372E78E}"/>
              </a:ext>
            </a:extLst>
          </p:cNvPr>
          <p:cNvSpPr/>
          <p:nvPr/>
        </p:nvSpPr>
        <p:spPr>
          <a:xfrm>
            <a:off x="2231230" y="472546"/>
            <a:ext cx="7729539" cy="131339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t>訪問介護・訪問看護　利用者一覧表</a:t>
            </a:r>
            <a:endParaRPr kumimoji="1" lang="en-US" altLang="ja-JP" sz="2400" dirty="0"/>
          </a:p>
          <a:p>
            <a:pPr algn="ctr"/>
            <a:endParaRPr lang="en-US" altLang="ja-JP" sz="2400" dirty="0"/>
          </a:p>
          <a:p>
            <a:pPr algn="ctr"/>
            <a:r>
              <a:rPr kumimoji="1" lang="ja-JP" altLang="en-US" sz="2400"/>
              <a:t>ケアマネジャー担当先一覧</a:t>
            </a:r>
          </a:p>
        </p:txBody>
      </p:sp>
      <p:sp>
        <p:nvSpPr>
          <p:cNvPr id="2" name="線吹き出し 2 (枠付き) 1">
            <a:extLst>
              <a:ext uri="{FF2B5EF4-FFF2-40B4-BE49-F238E27FC236}">
                <a16:creationId xmlns:a16="http://schemas.microsoft.com/office/drawing/2014/main" id="{2249C155-14A1-BACE-163D-893E8B882724}"/>
              </a:ext>
            </a:extLst>
          </p:cNvPr>
          <p:cNvSpPr/>
          <p:nvPr/>
        </p:nvSpPr>
        <p:spPr>
          <a:xfrm flipH="1">
            <a:off x="2231228" y="5272088"/>
            <a:ext cx="5812634" cy="671512"/>
          </a:xfrm>
          <a:prstGeom prst="borderCallout2">
            <a:avLst>
              <a:gd name="adj1" fmla="val 18750"/>
              <a:gd name="adj2" fmla="val -8333"/>
              <a:gd name="adj3" fmla="val 18750"/>
              <a:gd name="adj4" fmla="val -16667"/>
              <a:gd name="adj5" fmla="val -110904"/>
              <a:gd name="adj6" fmla="val -293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津波・築年数・戸建・マンション・アパート</a:t>
            </a:r>
          </a:p>
        </p:txBody>
      </p:sp>
    </p:spTree>
    <p:extLst>
      <p:ext uri="{BB962C8B-B14F-4D97-AF65-F5344CB8AC3E}">
        <p14:creationId xmlns:p14="http://schemas.microsoft.com/office/powerpoint/2010/main" val="1582837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FB8AA5-381C-AEDD-7B1A-79C33C8B43DD}"/>
              </a:ext>
            </a:extLst>
          </p:cNvPr>
          <p:cNvSpPr>
            <a:spLocks noGrp="1"/>
          </p:cNvSpPr>
          <p:nvPr>
            <p:ph type="title"/>
          </p:nvPr>
        </p:nvSpPr>
        <p:spPr/>
        <p:txBody>
          <a:bodyPr/>
          <a:lstStyle/>
          <a:p>
            <a:pPr algn="ctr"/>
            <a:r>
              <a:rPr kumimoji="1" lang="ja-JP" altLang="en-US">
                <a:latin typeface="HGPSoeiKakugothicUB" panose="020B0900000000000000" pitchFamily="34" charset="-128"/>
                <a:ea typeface="HGPSoeiKakugothicUB" panose="020B0900000000000000" pitchFamily="34" charset="-128"/>
              </a:rPr>
              <a:t>机上訓練　（ディスカッション）</a:t>
            </a:r>
          </a:p>
        </p:txBody>
      </p:sp>
      <p:graphicFrame>
        <p:nvGraphicFramePr>
          <p:cNvPr id="3" name="表 2">
            <a:extLst>
              <a:ext uri="{FF2B5EF4-FFF2-40B4-BE49-F238E27FC236}">
                <a16:creationId xmlns:a16="http://schemas.microsoft.com/office/drawing/2014/main" id="{90EFE9AB-D5E6-0DF2-6CDA-7FE84D810087}"/>
              </a:ext>
            </a:extLst>
          </p:cNvPr>
          <p:cNvGraphicFramePr>
            <a:graphicFrameLocks noGrp="1"/>
          </p:cNvGraphicFramePr>
          <p:nvPr>
            <p:extLst>
              <p:ext uri="{D42A27DB-BD31-4B8C-83A1-F6EECF244321}">
                <p14:modId xmlns:p14="http://schemas.microsoft.com/office/powerpoint/2010/main" val="2160925678"/>
              </p:ext>
            </p:extLst>
          </p:nvPr>
        </p:nvGraphicFramePr>
        <p:xfrm>
          <a:off x="838200" y="1690688"/>
          <a:ext cx="10515599" cy="4621702"/>
        </p:xfrm>
        <a:graphic>
          <a:graphicData uri="http://schemas.openxmlformats.org/drawingml/2006/table">
            <a:tbl>
              <a:tblPr>
                <a:tableStyleId>{5C22544A-7EE6-4342-B048-85BDC9FD1C3A}</a:tableStyleId>
              </a:tblPr>
              <a:tblGrid>
                <a:gridCol w="1092200">
                  <a:extLst>
                    <a:ext uri="{9D8B030D-6E8A-4147-A177-3AD203B41FA5}">
                      <a16:colId xmlns:a16="http://schemas.microsoft.com/office/drawing/2014/main" val="2427467110"/>
                    </a:ext>
                  </a:extLst>
                </a:gridCol>
                <a:gridCol w="9423399">
                  <a:extLst>
                    <a:ext uri="{9D8B030D-6E8A-4147-A177-3AD203B41FA5}">
                      <a16:colId xmlns:a16="http://schemas.microsoft.com/office/drawing/2014/main" val="2977685758"/>
                    </a:ext>
                  </a:extLst>
                </a:gridCol>
              </a:tblGrid>
              <a:tr h="493730">
                <a:tc>
                  <a:txBody>
                    <a:bodyPr/>
                    <a:lstStyle/>
                    <a:p>
                      <a:pPr algn="ctr" fontAlgn="ctr"/>
                      <a:r>
                        <a:rPr lang="en-US" altLang="ja-JP" sz="2400" u="none" strike="noStrike">
                          <a:effectLst/>
                        </a:rPr>
                        <a:t>1</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tc>
                  <a:txBody>
                    <a:bodyPr/>
                    <a:lstStyle/>
                    <a:p>
                      <a:pPr algn="l" fontAlgn="ctr"/>
                      <a:r>
                        <a:rPr lang="ja-JP" altLang="en-US" sz="2400" u="none" strike="noStrike">
                          <a:effectLst/>
                        </a:rPr>
                        <a:t>大地震発生の初動対応を机上で実施</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extLst>
                  <a:ext uri="{0D108BD9-81ED-4DB2-BD59-A6C34878D82A}">
                    <a16:rowId xmlns:a16="http://schemas.microsoft.com/office/drawing/2014/main" val="1434856829"/>
                  </a:ext>
                </a:extLst>
              </a:tr>
              <a:tr h="708936">
                <a:tc>
                  <a:txBody>
                    <a:bodyPr/>
                    <a:lstStyle/>
                    <a:p>
                      <a:pPr algn="ctr" fontAlgn="ctr"/>
                      <a:r>
                        <a:rPr lang="en-US" altLang="ja-JP" sz="2400" u="none" strike="noStrike">
                          <a:effectLst/>
                        </a:rPr>
                        <a:t>2</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tc>
                  <a:txBody>
                    <a:bodyPr/>
                    <a:lstStyle/>
                    <a:p>
                      <a:pPr algn="l" fontAlgn="ctr"/>
                      <a:r>
                        <a:rPr lang="ja-JP" altLang="en-US" sz="2400" u="none" strike="noStrike">
                          <a:effectLst/>
                        </a:rPr>
                        <a:t>利用者の優先順位を決定する（利用者リスト・入居配置図）</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extLst>
                  <a:ext uri="{0D108BD9-81ED-4DB2-BD59-A6C34878D82A}">
                    <a16:rowId xmlns:a16="http://schemas.microsoft.com/office/drawing/2014/main" val="1636038628"/>
                  </a:ext>
                </a:extLst>
              </a:tr>
              <a:tr h="616705">
                <a:tc>
                  <a:txBody>
                    <a:bodyPr/>
                    <a:lstStyle/>
                    <a:p>
                      <a:pPr algn="ctr" fontAlgn="ctr"/>
                      <a:r>
                        <a:rPr lang="en-US" altLang="ja-JP" sz="2400" u="none" strike="noStrike">
                          <a:effectLst/>
                        </a:rPr>
                        <a:t>3</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tc>
                  <a:txBody>
                    <a:bodyPr/>
                    <a:lstStyle/>
                    <a:p>
                      <a:pPr algn="l" fontAlgn="ctr"/>
                      <a:r>
                        <a:rPr lang="ja-JP" altLang="en-US" sz="2400" u="none" strike="noStrike">
                          <a:effectLst/>
                        </a:rPr>
                        <a:t>施設の中での二次災害防止について（設備リスト）</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extLst>
                  <a:ext uri="{0D108BD9-81ED-4DB2-BD59-A6C34878D82A}">
                    <a16:rowId xmlns:a16="http://schemas.microsoft.com/office/drawing/2014/main" val="3748061179"/>
                  </a:ext>
                </a:extLst>
              </a:tr>
              <a:tr h="462986">
                <a:tc>
                  <a:txBody>
                    <a:bodyPr/>
                    <a:lstStyle/>
                    <a:p>
                      <a:pPr algn="ctr" fontAlgn="ctr"/>
                      <a:r>
                        <a:rPr lang="en-US" altLang="ja-JP" sz="2400" u="none" strike="noStrike">
                          <a:effectLst/>
                        </a:rPr>
                        <a:t>4</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tc>
                  <a:txBody>
                    <a:bodyPr/>
                    <a:lstStyle/>
                    <a:p>
                      <a:pPr algn="l" fontAlgn="ctr"/>
                      <a:r>
                        <a:rPr lang="ja-JP" altLang="en-US" sz="2400" u="none" strike="noStrike">
                          <a:effectLst/>
                        </a:rPr>
                        <a:t>避難が必要か待機にするかの判断</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extLst>
                  <a:ext uri="{0D108BD9-81ED-4DB2-BD59-A6C34878D82A}">
                    <a16:rowId xmlns:a16="http://schemas.microsoft.com/office/drawing/2014/main" val="1030869380"/>
                  </a:ext>
                </a:extLst>
              </a:tr>
              <a:tr h="155549">
                <a:tc>
                  <a:txBody>
                    <a:bodyPr/>
                    <a:lstStyle/>
                    <a:p>
                      <a:pPr algn="ctr" fontAlgn="ctr"/>
                      <a:r>
                        <a:rPr lang="en-US" altLang="ja-JP" sz="2400" u="none" strike="noStrike">
                          <a:effectLst/>
                        </a:rPr>
                        <a:t>5</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tc>
                  <a:txBody>
                    <a:bodyPr/>
                    <a:lstStyle/>
                    <a:p>
                      <a:pPr algn="l" fontAlgn="ctr"/>
                      <a:r>
                        <a:rPr lang="ja-JP" altLang="en-US" sz="2400" u="none" strike="noStrike">
                          <a:effectLst/>
                        </a:rPr>
                        <a:t>トイレの対応</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extLst>
                  <a:ext uri="{0D108BD9-81ED-4DB2-BD59-A6C34878D82A}">
                    <a16:rowId xmlns:a16="http://schemas.microsoft.com/office/drawing/2014/main" val="159441749"/>
                  </a:ext>
                </a:extLst>
              </a:tr>
              <a:tr h="585961">
                <a:tc>
                  <a:txBody>
                    <a:bodyPr/>
                    <a:lstStyle/>
                    <a:p>
                      <a:pPr algn="ctr" fontAlgn="ctr"/>
                      <a:r>
                        <a:rPr lang="en-US" altLang="ja-JP" sz="2400" u="none" strike="noStrike">
                          <a:effectLst/>
                        </a:rPr>
                        <a:t>6</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tc>
                  <a:txBody>
                    <a:bodyPr/>
                    <a:lstStyle/>
                    <a:p>
                      <a:pPr algn="l" fontAlgn="ctr"/>
                      <a:r>
                        <a:rPr lang="ja-JP" altLang="en-US" sz="2400" u="none" strike="noStrike">
                          <a:effectLst/>
                        </a:rPr>
                        <a:t>グループ内での情報連携（実施方法とタイミング）</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extLst>
                  <a:ext uri="{0D108BD9-81ED-4DB2-BD59-A6C34878D82A}">
                    <a16:rowId xmlns:a16="http://schemas.microsoft.com/office/drawing/2014/main" val="2085830698"/>
                  </a:ext>
                </a:extLst>
              </a:tr>
              <a:tr h="524474">
                <a:tc>
                  <a:txBody>
                    <a:bodyPr/>
                    <a:lstStyle/>
                    <a:p>
                      <a:pPr algn="ctr" fontAlgn="ctr"/>
                      <a:r>
                        <a:rPr lang="en-US" altLang="ja-JP" sz="2400" u="none" strike="noStrike">
                          <a:effectLst/>
                        </a:rPr>
                        <a:t>7</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tc>
                  <a:txBody>
                    <a:bodyPr/>
                    <a:lstStyle/>
                    <a:p>
                      <a:pPr algn="l" fontAlgn="ctr"/>
                      <a:r>
                        <a:rPr lang="ja-JP" altLang="en-US" sz="2400" u="none" strike="noStrike">
                          <a:effectLst/>
                        </a:rPr>
                        <a:t>利用者家族への連絡（実施方法とタイミング）</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extLst>
                  <a:ext uri="{0D108BD9-81ED-4DB2-BD59-A6C34878D82A}">
                    <a16:rowId xmlns:a16="http://schemas.microsoft.com/office/drawing/2014/main" val="681437898"/>
                  </a:ext>
                </a:extLst>
              </a:tr>
              <a:tr h="493730">
                <a:tc>
                  <a:txBody>
                    <a:bodyPr/>
                    <a:lstStyle/>
                    <a:p>
                      <a:pPr algn="ctr" fontAlgn="ctr"/>
                      <a:r>
                        <a:rPr lang="en-US" altLang="ja-JP" sz="2400" u="none" strike="noStrike">
                          <a:effectLst/>
                        </a:rPr>
                        <a:t>8</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tc>
                  <a:txBody>
                    <a:bodyPr/>
                    <a:lstStyle/>
                    <a:p>
                      <a:pPr algn="l" fontAlgn="ctr"/>
                      <a:r>
                        <a:rPr lang="ja-JP" altLang="en-US" sz="2400" u="none" strike="noStrike">
                          <a:effectLst/>
                        </a:rPr>
                        <a:t>社員家族への連絡（実施方法とタイミング）</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extLst>
                  <a:ext uri="{0D108BD9-81ED-4DB2-BD59-A6C34878D82A}">
                    <a16:rowId xmlns:a16="http://schemas.microsoft.com/office/drawing/2014/main" val="1644119016"/>
                  </a:ext>
                </a:extLst>
              </a:tr>
              <a:tr h="309267">
                <a:tc>
                  <a:txBody>
                    <a:bodyPr/>
                    <a:lstStyle/>
                    <a:p>
                      <a:pPr algn="ctr" fontAlgn="ctr"/>
                      <a:r>
                        <a:rPr lang="en-US" altLang="ja-JP" sz="2400" u="none" strike="noStrike">
                          <a:effectLst/>
                        </a:rPr>
                        <a:t>9</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tc>
                  <a:txBody>
                    <a:bodyPr/>
                    <a:lstStyle/>
                    <a:p>
                      <a:pPr algn="l" fontAlgn="ctr"/>
                      <a:r>
                        <a:rPr lang="ja-JP" altLang="en-US" sz="2400" u="none" strike="noStrike">
                          <a:effectLst/>
                        </a:rPr>
                        <a:t>近隣被災者の救助・受入</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1830" marR="1830" marT="1830" marB="0" anchor="ctr"/>
                </a:tc>
                <a:extLst>
                  <a:ext uri="{0D108BD9-81ED-4DB2-BD59-A6C34878D82A}">
                    <a16:rowId xmlns:a16="http://schemas.microsoft.com/office/drawing/2014/main" val="2631461864"/>
                  </a:ext>
                </a:extLst>
              </a:tr>
            </a:tbl>
          </a:graphicData>
        </a:graphic>
      </p:graphicFrame>
    </p:spTree>
    <p:extLst>
      <p:ext uri="{BB962C8B-B14F-4D97-AF65-F5344CB8AC3E}">
        <p14:creationId xmlns:p14="http://schemas.microsoft.com/office/powerpoint/2010/main" val="2002266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A24861-E1CC-029D-3001-55C925B1EC57}"/>
              </a:ext>
            </a:extLst>
          </p:cNvPr>
          <p:cNvSpPr>
            <a:spLocks noGrp="1"/>
          </p:cNvSpPr>
          <p:nvPr>
            <p:ph type="title"/>
          </p:nvPr>
        </p:nvSpPr>
        <p:spPr>
          <a:xfrm>
            <a:off x="838200" y="0"/>
            <a:ext cx="10515600" cy="6722533"/>
          </a:xfrm>
        </p:spPr>
        <p:txBody>
          <a:bodyPr>
            <a:normAutofit fontScale="90000"/>
          </a:bodyPr>
          <a:lstStyle/>
          <a:p>
            <a:r>
              <a:rPr lang="en-US" altLang="ja-JP" b="1" dirty="0">
                <a:highlight>
                  <a:srgbClr val="FFFF00"/>
                </a:highlight>
              </a:rPr>
              <a:t>1</a:t>
            </a:r>
            <a:r>
              <a:rPr lang="ja-JP" altLang="en-US" b="1">
                <a:highlight>
                  <a:srgbClr val="FFFF00"/>
                </a:highlight>
              </a:rPr>
              <a:t>　スタッフの安否確認</a:t>
            </a:r>
            <a:br>
              <a:rPr lang="en-US" altLang="ja-JP" b="1" dirty="0">
                <a:highlight>
                  <a:srgbClr val="FFFF00"/>
                </a:highlight>
              </a:rPr>
            </a:br>
            <a:br>
              <a:rPr lang="en-US" altLang="ja-JP" b="1" dirty="0">
                <a:highlight>
                  <a:srgbClr val="FFFF00"/>
                </a:highlight>
              </a:rPr>
            </a:br>
            <a:r>
              <a:rPr lang="en-US" altLang="ja-JP" b="1" dirty="0">
                <a:highlight>
                  <a:srgbClr val="FFFF00"/>
                </a:highlight>
              </a:rPr>
              <a:t>2</a:t>
            </a:r>
            <a:r>
              <a:rPr lang="ja-JP" altLang="en-US" b="1">
                <a:highlight>
                  <a:srgbClr val="FFFF00"/>
                </a:highlight>
              </a:rPr>
              <a:t>　利用者への安否確認の優先順位</a:t>
            </a:r>
            <a:br>
              <a:rPr lang="en-US" altLang="ja-JP" b="1" dirty="0">
                <a:highlight>
                  <a:srgbClr val="FFFF00"/>
                </a:highlight>
              </a:rPr>
            </a:br>
            <a:br>
              <a:rPr lang="en-US" altLang="ja-JP" b="1" dirty="0">
                <a:highlight>
                  <a:srgbClr val="FFFF00"/>
                </a:highlight>
              </a:rPr>
            </a:br>
            <a:r>
              <a:rPr lang="en-US" altLang="ja-JP" b="1" dirty="0">
                <a:highlight>
                  <a:srgbClr val="FFFF00"/>
                </a:highlight>
              </a:rPr>
              <a:t>3</a:t>
            </a:r>
            <a:r>
              <a:rPr lang="ja-JP" altLang="en-US" b="1">
                <a:highlight>
                  <a:srgbClr val="FFFF00"/>
                </a:highlight>
              </a:rPr>
              <a:t>　施設とスタッフのハザードマップ確認</a:t>
            </a:r>
            <a:br>
              <a:rPr lang="en-US" altLang="ja-JP" b="1" dirty="0">
                <a:highlight>
                  <a:srgbClr val="FFFF00"/>
                </a:highlight>
              </a:rPr>
            </a:br>
            <a:br>
              <a:rPr lang="en-US" altLang="ja-JP" b="1" dirty="0">
                <a:highlight>
                  <a:srgbClr val="FFFF00"/>
                </a:highlight>
              </a:rPr>
            </a:br>
            <a:r>
              <a:rPr lang="en-US" altLang="ja-JP" b="1" dirty="0">
                <a:highlight>
                  <a:srgbClr val="FFFF00"/>
                </a:highlight>
              </a:rPr>
              <a:t>4</a:t>
            </a:r>
            <a:r>
              <a:rPr lang="ja-JP" altLang="en-US" b="1">
                <a:highlight>
                  <a:srgbClr val="FFFF00"/>
                </a:highlight>
              </a:rPr>
              <a:t>　利用者のハザードマップ</a:t>
            </a:r>
            <a:br>
              <a:rPr lang="en-US" altLang="ja-JP" b="1" dirty="0">
                <a:highlight>
                  <a:srgbClr val="FFFF00"/>
                </a:highlight>
              </a:rPr>
            </a:br>
            <a:br>
              <a:rPr lang="en-US" altLang="ja-JP" b="1" dirty="0">
                <a:highlight>
                  <a:srgbClr val="FFFF00"/>
                </a:highlight>
              </a:rPr>
            </a:br>
            <a:r>
              <a:rPr lang="en-US" altLang="ja-JP" b="1" dirty="0">
                <a:highlight>
                  <a:srgbClr val="FFFF00"/>
                </a:highlight>
              </a:rPr>
              <a:t>5</a:t>
            </a:r>
            <a:r>
              <a:rPr lang="ja-JP" altLang="en-US" b="1">
                <a:highlight>
                  <a:srgbClr val="FFFF00"/>
                </a:highlight>
              </a:rPr>
              <a:t>　スタッフ防災訓練</a:t>
            </a:r>
            <a:br>
              <a:rPr lang="en-US" altLang="ja-JP" b="1" dirty="0">
                <a:highlight>
                  <a:srgbClr val="FFFF00"/>
                </a:highlight>
              </a:rPr>
            </a:br>
            <a:br>
              <a:rPr lang="en-US" altLang="ja-JP" b="1" dirty="0">
                <a:highlight>
                  <a:srgbClr val="FFFF00"/>
                </a:highlight>
              </a:rPr>
            </a:br>
            <a:r>
              <a:rPr lang="en-US" altLang="ja-JP" b="1" dirty="0">
                <a:highlight>
                  <a:srgbClr val="FFFF00"/>
                </a:highlight>
              </a:rPr>
              <a:t>6</a:t>
            </a:r>
            <a:r>
              <a:rPr lang="ja-JP" altLang="en-US" b="1">
                <a:highlight>
                  <a:srgbClr val="FFFF00"/>
                </a:highlight>
              </a:rPr>
              <a:t>　利用者を巻き込んだ防災訓練</a:t>
            </a:r>
            <a:endParaRPr kumimoji="1" lang="ja-JP" altLang="en-US" b="1">
              <a:highlight>
                <a:srgbClr val="FFFF00"/>
              </a:highlight>
            </a:endParaRPr>
          </a:p>
        </p:txBody>
      </p:sp>
    </p:spTree>
    <p:extLst>
      <p:ext uri="{BB962C8B-B14F-4D97-AF65-F5344CB8AC3E}">
        <p14:creationId xmlns:p14="http://schemas.microsoft.com/office/powerpoint/2010/main" val="388080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p:tgtEl>
                                          <p:spTgt spid="2"/>
                                        </p:tgtEl>
                                        <p:attrNameLst>
                                          <p:attrName>ppt_y</p:attrName>
                                        </p:attrNameLst>
                                      </p:cBhvr>
                                      <p:tavLst>
                                        <p:tav tm="0">
                                          <p:val>
                                            <p:strVal val="#ppt_y+#ppt_h*1.125000"/>
                                          </p:val>
                                        </p:tav>
                                        <p:tav tm="100000">
                                          <p:val>
                                            <p:strVal val="#ppt_y"/>
                                          </p:val>
                                        </p:tav>
                                      </p:tavLst>
                                    </p:anim>
                                    <p:animEffect transition="in" filter="wipe(up)">
                                      <p:cBhvr>
                                        <p:cTn id="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3AB26E-0B64-CC59-0797-8E7CC04F3E15}"/>
              </a:ext>
            </a:extLst>
          </p:cNvPr>
          <p:cNvSpPr>
            <a:spLocks noGrp="1"/>
          </p:cNvSpPr>
          <p:nvPr>
            <p:ph type="title"/>
          </p:nvPr>
        </p:nvSpPr>
        <p:spPr/>
        <p:txBody>
          <a:bodyPr/>
          <a:lstStyle/>
          <a:p>
            <a:pPr algn="ctr"/>
            <a:r>
              <a:rPr lang="ja-JP" altLang="en-US"/>
              <a:t>今日のレジメ（９０分）</a:t>
            </a:r>
            <a:endParaRPr kumimoji="1" lang="ja-JP" altLang="en-US"/>
          </a:p>
        </p:txBody>
      </p:sp>
      <p:graphicFrame>
        <p:nvGraphicFramePr>
          <p:cNvPr id="4" name="コンテンツ プレースホルダー 3">
            <a:extLst>
              <a:ext uri="{FF2B5EF4-FFF2-40B4-BE49-F238E27FC236}">
                <a16:creationId xmlns:a16="http://schemas.microsoft.com/office/drawing/2014/main" id="{02698219-FC8D-7BC2-7CCA-68FC4C2BA542}"/>
              </a:ext>
            </a:extLst>
          </p:cNvPr>
          <p:cNvGraphicFramePr>
            <a:graphicFrameLocks noGrp="1"/>
          </p:cNvGraphicFramePr>
          <p:nvPr>
            <p:ph idx="1"/>
            <p:extLst>
              <p:ext uri="{D42A27DB-BD31-4B8C-83A1-F6EECF244321}">
                <p14:modId xmlns:p14="http://schemas.microsoft.com/office/powerpoint/2010/main" val="470418244"/>
              </p:ext>
            </p:extLst>
          </p:nvPr>
        </p:nvGraphicFramePr>
        <p:xfrm>
          <a:off x="1725769" y="2687955"/>
          <a:ext cx="8293995" cy="1482090"/>
        </p:xfrm>
        <a:graphic>
          <a:graphicData uri="http://schemas.openxmlformats.org/drawingml/2006/table">
            <a:tbl>
              <a:tblPr>
                <a:tableStyleId>{5C22544A-7EE6-4342-B048-85BDC9FD1C3A}</a:tableStyleId>
              </a:tblPr>
              <a:tblGrid>
                <a:gridCol w="8293995">
                  <a:extLst>
                    <a:ext uri="{9D8B030D-6E8A-4147-A177-3AD203B41FA5}">
                      <a16:colId xmlns:a16="http://schemas.microsoft.com/office/drawing/2014/main" val="3170116743"/>
                    </a:ext>
                  </a:extLst>
                </a:gridCol>
              </a:tblGrid>
              <a:tr h="165100">
                <a:tc>
                  <a:txBody>
                    <a:bodyPr/>
                    <a:lstStyle/>
                    <a:p>
                      <a:pPr algn="l" fontAlgn="ctr"/>
                      <a:r>
                        <a:rPr lang="ja-JP" altLang="en-US" sz="2400" u="none" strike="noStrike">
                          <a:effectLst/>
                        </a:rPr>
                        <a:t>介護</a:t>
                      </a:r>
                      <a:r>
                        <a:rPr lang="en" sz="2400" u="none" strike="noStrike" dirty="0">
                          <a:effectLst/>
                        </a:rPr>
                        <a:t>BCP</a:t>
                      </a:r>
                      <a:r>
                        <a:rPr lang="ja-JP" altLang="en-US" sz="2400" u="none" strike="noStrike">
                          <a:effectLst/>
                        </a:rPr>
                        <a:t>を作成する中の入所施設の特徴を学ぶ</a:t>
                      </a:r>
                      <a:r>
                        <a:rPr lang="en-US" altLang="ja-JP" sz="2400" u="none" strike="noStrike" dirty="0">
                          <a:effectLst/>
                        </a:rPr>
                        <a:t>(</a:t>
                      </a:r>
                      <a:r>
                        <a:rPr lang="ja-JP" altLang="en-US" sz="2400" u="none" strike="noStrike">
                          <a:effectLst/>
                        </a:rPr>
                        <a:t>座学</a:t>
                      </a:r>
                      <a:r>
                        <a:rPr lang="en-US" altLang="ja-JP" sz="2400" u="none" strike="noStrike" dirty="0">
                          <a:effectLst/>
                        </a:rPr>
                        <a:t>)</a:t>
                      </a:r>
                    </a:p>
                    <a:p>
                      <a:pPr algn="l" fontAlgn="ctr"/>
                      <a:endParaRPr lang="en-US" altLang="ja-JP" sz="24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b">
                    <a:noFill/>
                  </a:tcPr>
                </a:tc>
                <a:extLst>
                  <a:ext uri="{0D108BD9-81ED-4DB2-BD59-A6C34878D82A}">
                    <a16:rowId xmlns:a16="http://schemas.microsoft.com/office/drawing/2014/main" val="1594207017"/>
                  </a:ext>
                </a:extLst>
              </a:tr>
              <a:tr h="165100">
                <a:tc>
                  <a:txBody>
                    <a:bodyPr/>
                    <a:lstStyle/>
                    <a:p>
                      <a:pPr algn="l" fontAlgn="ctr"/>
                      <a:r>
                        <a:rPr lang="ja-JP" altLang="en-US" sz="2400" u="none" strike="noStrike">
                          <a:effectLst/>
                        </a:rPr>
                        <a:t>机上訓練実施：コアメンバーで実施（イメージ訓練）</a:t>
                      </a:r>
                      <a:endParaRPr lang="en-US" altLang="ja-JP" sz="2400" u="none" strike="noStrike" dirty="0">
                        <a:effectLst/>
                      </a:endParaRPr>
                    </a:p>
                    <a:p>
                      <a:pPr algn="l" fontAlgn="ct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b">
                    <a:noFill/>
                  </a:tcPr>
                </a:tc>
                <a:extLst>
                  <a:ext uri="{0D108BD9-81ED-4DB2-BD59-A6C34878D82A}">
                    <a16:rowId xmlns:a16="http://schemas.microsoft.com/office/drawing/2014/main" val="4288988290"/>
                  </a:ext>
                </a:extLst>
              </a:tr>
            </a:tbl>
          </a:graphicData>
        </a:graphic>
      </p:graphicFrame>
    </p:spTree>
    <p:extLst>
      <p:ext uri="{BB962C8B-B14F-4D97-AF65-F5344CB8AC3E}">
        <p14:creationId xmlns:p14="http://schemas.microsoft.com/office/powerpoint/2010/main" val="1187349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998AD8-C898-AD47-5D7A-E9EE5C05036E}"/>
              </a:ext>
            </a:extLst>
          </p:cNvPr>
          <p:cNvSpPr>
            <a:spLocks noGrp="1"/>
          </p:cNvSpPr>
          <p:nvPr>
            <p:ph type="title"/>
          </p:nvPr>
        </p:nvSpPr>
        <p:spPr>
          <a:xfrm>
            <a:off x="838200" y="150153"/>
            <a:ext cx="10515600" cy="781095"/>
          </a:xfrm>
          <a:solidFill>
            <a:schemeClr val="accent6">
              <a:lumMod val="20000"/>
              <a:lumOff val="80000"/>
            </a:schemeClr>
          </a:solidFill>
        </p:spPr>
        <p:txBody>
          <a:bodyPr/>
          <a:lstStyle/>
          <a:p>
            <a:pPr algn="ctr"/>
            <a:r>
              <a:rPr kumimoji="1" lang="ja-JP" altLang="en-US">
                <a:latin typeface="HGPSoeiKakugothicUB" panose="020B0900000000000000" pitchFamily="34" charset="-128"/>
                <a:ea typeface="HGPSoeiKakugothicUB" panose="020B0900000000000000" pitchFamily="34" charset="-128"/>
              </a:rPr>
              <a:t>液状化</a:t>
            </a:r>
            <a:r>
              <a:rPr kumimoji="1" lang="ja-JP" altLang="en-US" sz="3600">
                <a:latin typeface="HGPSoeiKakugothicUB" panose="020B0900000000000000" pitchFamily="34" charset="-128"/>
                <a:ea typeface="HGPSoeiKakugothicUB" panose="020B0900000000000000" pitchFamily="34" charset="-128"/>
              </a:rPr>
              <a:t>（重ねるハザードマップ）</a:t>
            </a:r>
            <a:endParaRPr kumimoji="1" lang="ja-JP" altLang="en-US">
              <a:latin typeface="HGPSoeiKakugothicUB" panose="020B0900000000000000" pitchFamily="34" charset="-128"/>
              <a:ea typeface="HGPSoeiKakugothicUB" panose="020B0900000000000000" pitchFamily="34" charset="-128"/>
            </a:endParaRPr>
          </a:p>
        </p:txBody>
      </p:sp>
      <p:pic>
        <p:nvPicPr>
          <p:cNvPr id="3" name="図 2">
            <a:extLst>
              <a:ext uri="{FF2B5EF4-FFF2-40B4-BE49-F238E27FC236}">
                <a16:creationId xmlns:a16="http://schemas.microsoft.com/office/drawing/2014/main" id="{F324BFCF-2523-4743-5F79-F1A747722BD9}"/>
              </a:ext>
            </a:extLst>
          </p:cNvPr>
          <p:cNvPicPr>
            <a:picLocks noChangeAspect="1"/>
          </p:cNvPicPr>
          <p:nvPr/>
        </p:nvPicPr>
        <p:blipFill>
          <a:blip r:embed="rId2"/>
          <a:stretch>
            <a:fillRect/>
          </a:stretch>
        </p:blipFill>
        <p:spPr>
          <a:xfrm>
            <a:off x="1395748" y="931248"/>
            <a:ext cx="9400504" cy="5595759"/>
          </a:xfrm>
          <a:prstGeom prst="rect">
            <a:avLst/>
          </a:prstGeom>
        </p:spPr>
      </p:pic>
      <p:sp>
        <p:nvSpPr>
          <p:cNvPr id="4" name="下矢印 3">
            <a:extLst>
              <a:ext uri="{FF2B5EF4-FFF2-40B4-BE49-F238E27FC236}">
                <a16:creationId xmlns:a16="http://schemas.microsoft.com/office/drawing/2014/main" id="{F9813B37-D749-8136-70F1-B501C66A7312}"/>
              </a:ext>
            </a:extLst>
          </p:cNvPr>
          <p:cNvSpPr/>
          <p:nvPr/>
        </p:nvSpPr>
        <p:spPr>
          <a:xfrm>
            <a:off x="7469746" y="2240924"/>
            <a:ext cx="360609" cy="9272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39330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オンライン メディア 1">
            <a:hlinkClick r:id="" action="ppaction://media"/>
            <a:extLst>
              <a:ext uri="{FF2B5EF4-FFF2-40B4-BE49-F238E27FC236}">
                <a16:creationId xmlns:a16="http://schemas.microsoft.com/office/drawing/2014/main" id="{9374F5BA-353B-CB9C-AEBB-D90E95A7F8E0}"/>
              </a:ext>
            </a:extLst>
          </p:cNvPr>
          <p:cNvPicPr>
            <a:picLocks noRot="1" noChangeAspect="1"/>
          </p:cNvPicPr>
          <p:nvPr>
            <a:videoFile r:link="rId1"/>
          </p:nvPr>
        </p:nvPicPr>
        <p:blipFill>
          <a:blip r:embed="rId3"/>
          <a:stretch>
            <a:fillRect/>
          </a:stretch>
        </p:blipFill>
        <p:spPr>
          <a:xfrm>
            <a:off x="1039812" y="596900"/>
            <a:ext cx="10433050" cy="5894673"/>
          </a:xfrm>
          <a:prstGeom prst="rect">
            <a:avLst/>
          </a:prstGeom>
        </p:spPr>
      </p:pic>
    </p:spTree>
    <p:extLst>
      <p:ext uri="{BB962C8B-B14F-4D97-AF65-F5344CB8AC3E}">
        <p14:creationId xmlns:p14="http://schemas.microsoft.com/office/powerpoint/2010/main" val="249282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634A9E2-8DD0-CA48-C8F0-E2EB7A97AA70}"/>
              </a:ext>
            </a:extLst>
          </p:cNvPr>
          <p:cNvPicPr>
            <a:picLocks noChangeAspect="1"/>
          </p:cNvPicPr>
          <p:nvPr/>
        </p:nvPicPr>
        <p:blipFill>
          <a:blip r:embed="rId2"/>
          <a:stretch>
            <a:fillRect/>
          </a:stretch>
        </p:blipFill>
        <p:spPr>
          <a:xfrm>
            <a:off x="1166610" y="931247"/>
            <a:ext cx="9355429" cy="5601062"/>
          </a:xfrm>
          <a:prstGeom prst="rect">
            <a:avLst/>
          </a:prstGeom>
        </p:spPr>
      </p:pic>
      <p:sp>
        <p:nvSpPr>
          <p:cNvPr id="2" name="タイトル 1">
            <a:extLst>
              <a:ext uri="{FF2B5EF4-FFF2-40B4-BE49-F238E27FC236}">
                <a16:creationId xmlns:a16="http://schemas.microsoft.com/office/drawing/2014/main" id="{A9998AD8-C898-AD47-5D7A-E9EE5C05036E}"/>
              </a:ext>
            </a:extLst>
          </p:cNvPr>
          <p:cNvSpPr>
            <a:spLocks noGrp="1"/>
          </p:cNvSpPr>
          <p:nvPr>
            <p:ph type="title"/>
          </p:nvPr>
        </p:nvSpPr>
        <p:spPr>
          <a:xfrm>
            <a:off x="838200" y="150153"/>
            <a:ext cx="10515600" cy="781095"/>
          </a:xfrm>
          <a:solidFill>
            <a:schemeClr val="accent6">
              <a:lumMod val="20000"/>
              <a:lumOff val="80000"/>
            </a:schemeClr>
          </a:solidFill>
        </p:spPr>
        <p:txBody>
          <a:bodyPr/>
          <a:lstStyle/>
          <a:p>
            <a:pPr algn="ctr"/>
            <a:r>
              <a:rPr lang="ja-JP" altLang="en-US" sz="3600">
                <a:latin typeface="HGPSoeiKakugothicUB" panose="020B0900000000000000" pitchFamily="34" charset="-128"/>
                <a:ea typeface="HGPSoeiKakugothicUB" panose="020B0900000000000000" pitchFamily="34" charset="-128"/>
              </a:rPr>
              <a:t>洪水</a:t>
            </a:r>
            <a:r>
              <a:rPr kumimoji="1" lang="ja-JP" altLang="en-US" sz="3600">
                <a:latin typeface="HGPSoeiKakugothicUB" panose="020B0900000000000000" pitchFamily="34" charset="-128"/>
                <a:ea typeface="HGPSoeiKakugothicUB" panose="020B0900000000000000" pitchFamily="34" charset="-128"/>
              </a:rPr>
              <a:t>（重ねるハザードマップ）</a:t>
            </a:r>
            <a:endParaRPr kumimoji="1" lang="ja-JP" altLang="en-US">
              <a:latin typeface="HGPSoeiKakugothicUB" panose="020B0900000000000000" pitchFamily="34" charset="-128"/>
              <a:ea typeface="HGPSoeiKakugothicUB" panose="020B0900000000000000" pitchFamily="34" charset="-128"/>
            </a:endParaRPr>
          </a:p>
        </p:txBody>
      </p:sp>
      <p:sp>
        <p:nvSpPr>
          <p:cNvPr id="4" name="下矢印 3">
            <a:extLst>
              <a:ext uri="{FF2B5EF4-FFF2-40B4-BE49-F238E27FC236}">
                <a16:creationId xmlns:a16="http://schemas.microsoft.com/office/drawing/2014/main" id="{F9813B37-D749-8136-70F1-B501C66A7312}"/>
              </a:ext>
            </a:extLst>
          </p:cNvPr>
          <p:cNvSpPr/>
          <p:nvPr/>
        </p:nvSpPr>
        <p:spPr>
          <a:xfrm>
            <a:off x="5628067" y="2743200"/>
            <a:ext cx="360609" cy="9272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54943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5CDE1FF-909C-9298-CD10-A7965501867B}"/>
              </a:ext>
            </a:extLst>
          </p:cNvPr>
          <p:cNvPicPr>
            <a:picLocks noChangeAspect="1"/>
          </p:cNvPicPr>
          <p:nvPr/>
        </p:nvPicPr>
        <p:blipFill>
          <a:blip r:embed="rId2"/>
          <a:stretch>
            <a:fillRect/>
          </a:stretch>
        </p:blipFill>
        <p:spPr>
          <a:xfrm>
            <a:off x="1456922" y="931248"/>
            <a:ext cx="9278155" cy="5794368"/>
          </a:xfrm>
          <a:prstGeom prst="rect">
            <a:avLst/>
          </a:prstGeom>
        </p:spPr>
      </p:pic>
      <p:sp>
        <p:nvSpPr>
          <p:cNvPr id="2" name="タイトル 1">
            <a:extLst>
              <a:ext uri="{FF2B5EF4-FFF2-40B4-BE49-F238E27FC236}">
                <a16:creationId xmlns:a16="http://schemas.microsoft.com/office/drawing/2014/main" id="{A9998AD8-C898-AD47-5D7A-E9EE5C05036E}"/>
              </a:ext>
            </a:extLst>
          </p:cNvPr>
          <p:cNvSpPr>
            <a:spLocks noGrp="1"/>
          </p:cNvSpPr>
          <p:nvPr>
            <p:ph type="title"/>
          </p:nvPr>
        </p:nvSpPr>
        <p:spPr>
          <a:xfrm>
            <a:off x="838200" y="150153"/>
            <a:ext cx="10515600" cy="781095"/>
          </a:xfrm>
          <a:solidFill>
            <a:schemeClr val="accent6">
              <a:lumMod val="20000"/>
              <a:lumOff val="80000"/>
            </a:schemeClr>
          </a:solidFill>
        </p:spPr>
        <p:txBody>
          <a:bodyPr/>
          <a:lstStyle/>
          <a:p>
            <a:pPr algn="ctr"/>
            <a:r>
              <a:rPr kumimoji="1" lang="ja-JP" altLang="en-US" sz="3600">
                <a:latin typeface="HGPSoeiKakugothicUB" panose="020B0900000000000000" pitchFamily="34" charset="-128"/>
                <a:ea typeface="HGPSoeiKakugothicUB" panose="020B0900000000000000" pitchFamily="34" charset="-128"/>
              </a:rPr>
              <a:t>津波（重ねるハザードマップ）</a:t>
            </a:r>
            <a:endParaRPr kumimoji="1" lang="ja-JP" altLang="en-US">
              <a:latin typeface="HGPSoeiKakugothicUB" panose="020B0900000000000000" pitchFamily="34" charset="-128"/>
              <a:ea typeface="HGPSoeiKakugothicUB" panose="020B0900000000000000" pitchFamily="34" charset="-128"/>
            </a:endParaRPr>
          </a:p>
        </p:txBody>
      </p:sp>
      <p:sp>
        <p:nvSpPr>
          <p:cNvPr id="4" name="下矢印 3">
            <a:extLst>
              <a:ext uri="{FF2B5EF4-FFF2-40B4-BE49-F238E27FC236}">
                <a16:creationId xmlns:a16="http://schemas.microsoft.com/office/drawing/2014/main" id="{F9813B37-D749-8136-70F1-B501C66A7312}"/>
              </a:ext>
            </a:extLst>
          </p:cNvPr>
          <p:cNvSpPr/>
          <p:nvPr/>
        </p:nvSpPr>
        <p:spPr>
          <a:xfrm>
            <a:off x="6095999" y="2768957"/>
            <a:ext cx="360609" cy="9272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87018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71E5431-2E8C-BE3B-25E4-5B345D34C81D}"/>
              </a:ext>
            </a:extLst>
          </p:cNvPr>
          <p:cNvPicPr>
            <a:picLocks noChangeAspect="1"/>
          </p:cNvPicPr>
          <p:nvPr/>
        </p:nvPicPr>
        <p:blipFill>
          <a:blip r:embed="rId2"/>
          <a:stretch>
            <a:fillRect/>
          </a:stretch>
        </p:blipFill>
        <p:spPr>
          <a:xfrm>
            <a:off x="1630250" y="1045114"/>
            <a:ext cx="9123609" cy="5505930"/>
          </a:xfrm>
          <a:prstGeom prst="rect">
            <a:avLst/>
          </a:prstGeom>
        </p:spPr>
      </p:pic>
      <p:sp>
        <p:nvSpPr>
          <p:cNvPr id="2" name="タイトル 1">
            <a:extLst>
              <a:ext uri="{FF2B5EF4-FFF2-40B4-BE49-F238E27FC236}">
                <a16:creationId xmlns:a16="http://schemas.microsoft.com/office/drawing/2014/main" id="{A9998AD8-C898-AD47-5D7A-E9EE5C05036E}"/>
              </a:ext>
            </a:extLst>
          </p:cNvPr>
          <p:cNvSpPr>
            <a:spLocks noGrp="1"/>
          </p:cNvSpPr>
          <p:nvPr>
            <p:ph type="title"/>
          </p:nvPr>
        </p:nvSpPr>
        <p:spPr>
          <a:xfrm>
            <a:off x="838200" y="150153"/>
            <a:ext cx="10515600" cy="781095"/>
          </a:xfrm>
          <a:solidFill>
            <a:schemeClr val="accent6">
              <a:lumMod val="20000"/>
              <a:lumOff val="80000"/>
            </a:schemeClr>
          </a:solidFill>
        </p:spPr>
        <p:txBody>
          <a:bodyPr/>
          <a:lstStyle/>
          <a:p>
            <a:pPr algn="ctr"/>
            <a:r>
              <a:rPr lang="ja-JP" altLang="en-US" sz="3600">
                <a:latin typeface="HGPSoeiKakugothicUB" panose="020B0900000000000000" pitchFamily="34" charset="-128"/>
                <a:ea typeface="HGPSoeiKakugothicUB" panose="020B0900000000000000" pitchFamily="34" charset="-128"/>
              </a:rPr>
              <a:t>高潮</a:t>
            </a:r>
            <a:r>
              <a:rPr kumimoji="1" lang="ja-JP" altLang="en-US" sz="3600">
                <a:latin typeface="HGPSoeiKakugothicUB" panose="020B0900000000000000" pitchFamily="34" charset="-128"/>
                <a:ea typeface="HGPSoeiKakugothicUB" panose="020B0900000000000000" pitchFamily="34" charset="-128"/>
              </a:rPr>
              <a:t>（重ねるハザードマップ）</a:t>
            </a:r>
            <a:endParaRPr kumimoji="1" lang="ja-JP" altLang="en-US">
              <a:latin typeface="HGPSoeiKakugothicUB" panose="020B0900000000000000" pitchFamily="34" charset="-128"/>
              <a:ea typeface="HGPSoeiKakugothicUB" panose="020B0900000000000000" pitchFamily="34" charset="-128"/>
            </a:endParaRPr>
          </a:p>
        </p:txBody>
      </p:sp>
      <p:sp>
        <p:nvSpPr>
          <p:cNvPr id="4" name="下矢印 3">
            <a:extLst>
              <a:ext uri="{FF2B5EF4-FFF2-40B4-BE49-F238E27FC236}">
                <a16:creationId xmlns:a16="http://schemas.microsoft.com/office/drawing/2014/main" id="{F9813B37-D749-8136-70F1-B501C66A7312}"/>
              </a:ext>
            </a:extLst>
          </p:cNvPr>
          <p:cNvSpPr/>
          <p:nvPr/>
        </p:nvSpPr>
        <p:spPr>
          <a:xfrm>
            <a:off x="6192054" y="2870800"/>
            <a:ext cx="360609" cy="9272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0254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5B159A-47D2-ED84-9ED7-7E85227383F3}"/>
              </a:ext>
            </a:extLst>
          </p:cNvPr>
          <p:cNvSpPr>
            <a:spLocks noGrp="1"/>
          </p:cNvSpPr>
          <p:nvPr>
            <p:ph type="title"/>
          </p:nvPr>
        </p:nvSpPr>
        <p:spPr>
          <a:xfrm>
            <a:off x="353291" y="0"/>
            <a:ext cx="10515600" cy="1325563"/>
          </a:xfrm>
        </p:spPr>
        <p:txBody>
          <a:bodyPr/>
          <a:lstStyle/>
          <a:p>
            <a:r>
              <a:rPr lang="ja-JP" altLang="en-US"/>
              <a:t>ため</a:t>
            </a:r>
            <a:r>
              <a:rPr kumimoji="1" lang="ja-JP" altLang="en-US"/>
              <a:t>池</a:t>
            </a:r>
          </a:p>
        </p:txBody>
      </p:sp>
      <p:pic>
        <p:nvPicPr>
          <p:cNvPr id="4" name="図 3">
            <a:extLst>
              <a:ext uri="{FF2B5EF4-FFF2-40B4-BE49-F238E27FC236}">
                <a16:creationId xmlns:a16="http://schemas.microsoft.com/office/drawing/2014/main" id="{A62DCE92-37A6-74A5-B9A1-9A93159E1F23}"/>
              </a:ext>
            </a:extLst>
          </p:cNvPr>
          <p:cNvPicPr>
            <a:picLocks noChangeAspect="1"/>
          </p:cNvPicPr>
          <p:nvPr/>
        </p:nvPicPr>
        <p:blipFill>
          <a:blip r:embed="rId2"/>
          <a:stretch>
            <a:fillRect/>
          </a:stretch>
        </p:blipFill>
        <p:spPr>
          <a:xfrm>
            <a:off x="2209800" y="1069918"/>
            <a:ext cx="7772400" cy="4718164"/>
          </a:xfrm>
          <a:prstGeom prst="rect">
            <a:avLst/>
          </a:prstGeom>
        </p:spPr>
      </p:pic>
      <p:sp>
        <p:nvSpPr>
          <p:cNvPr id="6" name="テキスト ボックス 5">
            <a:extLst>
              <a:ext uri="{FF2B5EF4-FFF2-40B4-BE49-F238E27FC236}">
                <a16:creationId xmlns:a16="http://schemas.microsoft.com/office/drawing/2014/main" id="{D18E2FDB-2D85-F552-B4A8-6C5C5B1A9871}"/>
              </a:ext>
            </a:extLst>
          </p:cNvPr>
          <p:cNvSpPr txBox="1"/>
          <p:nvPr/>
        </p:nvSpPr>
        <p:spPr>
          <a:xfrm>
            <a:off x="3235569" y="248345"/>
            <a:ext cx="6096000" cy="1077218"/>
          </a:xfrm>
          <a:prstGeom prst="rect">
            <a:avLst/>
          </a:prstGeom>
          <a:noFill/>
        </p:spPr>
        <p:txBody>
          <a:bodyPr wrap="square">
            <a:spAutoFit/>
          </a:bodyPr>
          <a:lstStyle/>
          <a:p>
            <a:r>
              <a:rPr lang="ja-JP" altLang="en-US" sz="3200">
                <a:hlinkClick r:id="rId3"/>
              </a:rPr>
              <a:t>https://www.bousai-kagawa.jp</a:t>
            </a:r>
            <a:endParaRPr lang="en-US" altLang="ja-JP" sz="3200" dirty="0"/>
          </a:p>
          <a:p>
            <a:endParaRPr lang="ja-JP" altLang="en-US" sz="3200"/>
          </a:p>
        </p:txBody>
      </p:sp>
      <p:sp>
        <p:nvSpPr>
          <p:cNvPr id="7" name="テキスト ボックス 6">
            <a:extLst>
              <a:ext uri="{FF2B5EF4-FFF2-40B4-BE49-F238E27FC236}">
                <a16:creationId xmlns:a16="http://schemas.microsoft.com/office/drawing/2014/main" id="{1DBDEFEC-7751-928C-998B-3E979BEC3DC3}"/>
              </a:ext>
            </a:extLst>
          </p:cNvPr>
          <p:cNvSpPr txBox="1"/>
          <p:nvPr/>
        </p:nvSpPr>
        <p:spPr>
          <a:xfrm>
            <a:off x="9170837" y="391005"/>
            <a:ext cx="2723823" cy="369332"/>
          </a:xfrm>
          <a:prstGeom prst="rect">
            <a:avLst/>
          </a:prstGeom>
          <a:noFill/>
        </p:spPr>
        <p:txBody>
          <a:bodyPr wrap="none" rtlCol="0">
            <a:spAutoFit/>
          </a:bodyPr>
          <a:lstStyle/>
          <a:p>
            <a:r>
              <a:rPr kumimoji="1" lang="ja-JP" altLang="en-US"/>
              <a:t>「ハザードをクリック」</a:t>
            </a:r>
          </a:p>
        </p:txBody>
      </p:sp>
    </p:spTree>
    <p:extLst>
      <p:ext uri="{BB962C8B-B14F-4D97-AF65-F5344CB8AC3E}">
        <p14:creationId xmlns:p14="http://schemas.microsoft.com/office/powerpoint/2010/main" val="2284492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5B159A-47D2-ED84-9ED7-7E85227383F3}"/>
              </a:ext>
            </a:extLst>
          </p:cNvPr>
          <p:cNvSpPr>
            <a:spLocks noGrp="1"/>
          </p:cNvSpPr>
          <p:nvPr>
            <p:ph type="title"/>
          </p:nvPr>
        </p:nvSpPr>
        <p:spPr>
          <a:xfrm>
            <a:off x="214745" y="143452"/>
            <a:ext cx="10515600" cy="1325563"/>
          </a:xfrm>
        </p:spPr>
        <p:txBody>
          <a:bodyPr/>
          <a:lstStyle/>
          <a:p>
            <a:r>
              <a:rPr lang="ja-JP" altLang="en-US"/>
              <a:t>ため</a:t>
            </a:r>
            <a:r>
              <a:rPr kumimoji="1" lang="ja-JP" altLang="en-US"/>
              <a:t>池</a:t>
            </a:r>
          </a:p>
        </p:txBody>
      </p:sp>
      <p:pic>
        <p:nvPicPr>
          <p:cNvPr id="3" name="図 2">
            <a:extLst>
              <a:ext uri="{FF2B5EF4-FFF2-40B4-BE49-F238E27FC236}">
                <a16:creationId xmlns:a16="http://schemas.microsoft.com/office/drawing/2014/main" id="{00628EB2-0208-7FB7-D6A7-68611E7B1F50}"/>
              </a:ext>
            </a:extLst>
          </p:cNvPr>
          <p:cNvPicPr>
            <a:picLocks noChangeAspect="1"/>
          </p:cNvPicPr>
          <p:nvPr/>
        </p:nvPicPr>
        <p:blipFill>
          <a:blip r:embed="rId2"/>
          <a:stretch>
            <a:fillRect/>
          </a:stretch>
        </p:blipFill>
        <p:spPr>
          <a:xfrm>
            <a:off x="2209800" y="1068328"/>
            <a:ext cx="7772400" cy="4721343"/>
          </a:xfrm>
          <a:prstGeom prst="rect">
            <a:avLst/>
          </a:prstGeom>
        </p:spPr>
      </p:pic>
    </p:spTree>
    <p:extLst>
      <p:ext uri="{BB962C8B-B14F-4D97-AF65-F5344CB8AC3E}">
        <p14:creationId xmlns:p14="http://schemas.microsoft.com/office/powerpoint/2010/main" val="2315244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5B159A-47D2-ED84-9ED7-7E85227383F3}"/>
              </a:ext>
            </a:extLst>
          </p:cNvPr>
          <p:cNvSpPr>
            <a:spLocks noGrp="1"/>
          </p:cNvSpPr>
          <p:nvPr>
            <p:ph type="title"/>
          </p:nvPr>
        </p:nvSpPr>
        <p:spPr>
          <a:xfrm>
            <a:off x="214745" y="143452"/>
            <a:ext cx="10515600" cy="1325563"/>
          </a:xfrm>
        </p:spPr>
        <p:txBody>
          <a:bodyPr/>
          <a:lstStyle/>
          <a:p>
            <a:r>
              <a:rPr lang="ja-JP" altLang="en-US"/>
              <a:t>ため</a:t>
            </a:r>
            <a:r>
              <a:rPr kumimoji="1" lang="ja-JP" altLang="en-US"/>
              <a:t>池</a:t>
            </a:r>
          </a:p>
        </p:txBody>
      </p:sp>
      <p:pic>
        <p:nvPicPr>
          <p:cNvPr id="4" name="図 3">
            <a:extLst>
              <a:ext uri="{FF2B5EF4-FFF2-40B4-BE49-F238E27FC236}">
                <a16:creationId xmlns:a16="http://schemas.microsoft.com/office/drawing/2014/main" id="{62935513-E24E-EDD0-3220-255069CB6069}"/>
              </a:ext>
            </a:extLst>
          </p:cNvPr>
          <p:cNvPicPr>
            <a:picLocks noChangeAspect="1"/>
          </p:cNvPicPr>
          <p:nvPr/>
        </p:nvPicPr>
        <p:blipFill>
          <a:blip r:embed="rId2"/>
          <a:stretch>
            <a:fillRect/>
          </a:stretch>
        </p:blipFill>
        <p:spPr>
          <a:xfrm>
            <a:off x="2209800" y="1102517"/>
            <a:ext cx="7772400" cy="4652966"/>
          </a:xfrm>
          <a:prstGeom prst="rect">
            <a:avLst/>
          </a:prstGeom>
        </p:spPr>
      </p:pic>
    </p:spTree>
    <p:extLst>
      <p:ext uri="{BB962C8B-B14F-4D97-AF65-F5344CB8AC3E}">
        <p14:creationId xmlns:p14="http://schemas.microsoft.com/office/powerpoint/2010/main" val="1477310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オンライン メディア 1">
            <a:hlinkClick r:id="" action="ppaction://media"/>
            <a:extLst>
              <a:ext uri="{FF2B5EF4-FFF2-40B4-BE49-F238E27FC236}">
                <a16:creationId xmlns:a16="http://schemas.microsoft.com/office/drawing/2014/main" id="{4A15D953-E73C-1884-8F23-057C820B0FAE}"/>
              </a:ext>
            </a:extLst>
          </p:cNvPr>
          <p:cNvPicPr>
            <a:picLocks noRot="1" noChangeAspect="1"/>
          </p:cNvPicPr>
          <p:nvPr>
            <a:videoFile r:link="rId1"/>
          </p:nvPr>
        </p:nvPicPr>
        <p:blipFill>
          <a:blip r:embed="rId3"/>
          <a:stretch>
            <a:fillRect/>
          </a:stretch>
        </p:blipFill>
        <p:spPr>
          <a:xfrm>
            <a:off x="925512" y="625475"/>
            <a:ext cx="10747375" cy="6072267"/>
          </a:xfrm>
          <a:prstGeom prst="rect">
            <a:avLst/>
          </a:prstGeom>
        </p:spPr>
      </p:pic>
      <p:sp>
        <p:nvSpPr>
          <p:cNvPr id="3" name="テキスト ボックス 2">
            <a:extLst>
              <a:ext uri="{FF2B5EF4-FFF2-40B4-BE49-F238E27FC236}">
                <a16:creationId xmlns:a16="http://schemas.microsoft.com/office/drawing/2014/main" id="{04E43DC7-5188-6100-6858-2CC01436FD12}"/>
              </a:ext>
            </a:extLst>
          </p:cNvPr>
          <p:cNvSpPr txBox="1"/>
          <p:nvPr/>
        </p:nvSpPr>
        <p:spPr>
          <a:xfrm>
            <a:off x="4271963" y="142875"/>
            <a:ext cx="4926349" cy="461665"/>
          </a:xfrm>
          <a:prstGeom prst="rect">
            <a:avLst/>
          </a:prstGeom>
          <a:noFill/>
        </p:spPr>
        <p:txBody>
          <a:bodyPr wrap="none" rtlCol="0">
            <a:spAutoFit/>
          </a:bodyPr>
          <a:lstStyle/>
          <a:p>
            <a:r>
              <a:rPr kumimoji="1" lang="ja-JP" altLang="en-US"/>
              <a:t>国立研究開発法人</a:t>
            </a:r>
            <a:r>
              <a:rPr kumimoji="1" lang="en-US" altLang="ja-JP" sz="2400" dirty="0">
                <a:latin typeface="HGPSoeiKakugothicUB" panose="020B0900000000000000" pitchFamily="34" charset="-128"/>
                <a:ea typeface="HGPSoeiKakugothicUB" panose="020B0900000000000000" pitchFamily="34" charset="-128"/>
              </a:rPr>
              <a:t>NIED</a:t>
            </a:r>
            <a:r>
              <a:rPr kumimoji="1" lang="ja-JP" altLang="en-US" sz="2400">
                <a:latin typeface="HGPSoeiKakugothicUB" panose="020B0900000000000000" pitchFamily="34" charset="-128"/>
                <a:ea typeface="HGPSoeiKakugothicUB" panose="020B0900000000000000" pitchFamily="34" charset="-128"/>
              </a:rPr>
              <a:t>防災科学研究所</a:t>
            </a:r>
            <a:endParaRPr kumimoji="1" lang="ja-JP" altLang="en-US">
              <a:latin typeface="HGPSoeiKakugothicUB" panose="020B0900000000000000" pitchFamily="34" charset="-128"/>
              <a:ea typeface="HGPSoeiKakugothicUB" panose="020B0900000000000000" pitchFamily="34" charset="-128"/>
            </a:endParaRPr>
          </a:p>
        </p:txBody>
      </p:sp>
    </p:spTree>
    <p:extLst>
      <p:ext uri="{BB962C8B-B14F-4D97-AF65-F5344CB8AC3E}">
        <p14:creationId xmlns:p14="http://schemas.microsoft.com/office/powerpoint/2010/main" val="29710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6B2C792-472A-DF36-04C6-17FF0E4CFDEB}"/>
              </a:ext>
            </a:extLst>
          </p:cNvPr>
          <p:cNvSpPr txBox="1"/>
          <p:nvPr/>
        </p:nvSpPr>
        <p:spPr>
          <a:xfrm>
            <a:off x="3822781" y="2505670"/>
            <a:ext cx="4546437" cy="923330"/>
          </a:xfrm>
          <a:prstGeom prst="rect">
            <a:avLst/>
          </a:prstGeom>
          <a:noFill/>
        </p:spPr>
        <p:txBody>
          <a:bodyPr wrap="none" rtlCol="0">
            <a:spAutoFit/>
          </a:bodyPr>
          <a:lstStyle/>
          <a:p>
            <a:r>
              <a:rPr kumimoji="1" lang="ja-JP" altLang="en-US" sz="5400">
                <a:latin typeface="HGPSoeiKakugothicUB" panose="020B0900000000000000" pitchFamily="34" charset="-128"/>
                <a:ea typeface="HGPSoeiKakugothicUB" panose="020B0900000000000000" pitchFamily="34" charset="-128"/>
              </a:rPr>
              <a:t>ディスカッション</a:t>
            </a:r>
          </a:p>
        </p:txBody>
      </p:sp>
    </p:spTree>
    <p:extLst>
      <p:ext uri="{BB962C8B-B14F-4D97-AF65-F5344CB8AC3E}">
        <p14:creationId xmlns:p14="http://schemas.microsoft.com/office/powerpoint/2010/main" val="3748516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2EB669-0B06-A2E9-9A5E-239DBEBC750E}"/>
              </a:ext>
            </a:extLst>
          </p:cNvPr>
          <p:cNvSpPr>
            <a:spLocks noGrp="1"/>
          </p:cNvSpPr>
          <p:nvPr>
            <p:ph type="title"/>
          </p:nvPr>
        </p:nvSpPr>
        <p:spPr>
          <a:xfrm>
            <a:off x="838200" y="365125"/>
            <a:ext cx="10515600" cy="955675"/>
          </a:xfrm>
        </p:spPr>
        <p:txBody>
          <a:bodyPr>
            <a:noAutofit/>
          </a:bodyPr>
          <a:lstStyle/>
          <a:p>
            <a:r>
              <a:rPr lang="ja-JP" altLang="en-US" sz="3200" u="none" strike="noStrike">
                <a:effectLst/>
                <a:latin typeface="HGPSoeiKakugothicUB" panose="020B0900000000000000" pitchFamily="34" charset="-128"/>
                <a:ea typeface="HGPSoeiKakugothicUB" panose="020B0900000000000000" pitchFamily="34" charset="-128"/>
              </a:rPr>
              <a:t>介護</a:t>
            </a:r>
            <a:r>
              <a:rPr lang="en" altLang="ja-JP" sz="3200" u="none" strike="noStrike" dirty="0">
                <a:effectLst/>
                <a:latin typeface="HGPSoeiKakugothicUB" panose="020B0900000000000000" pitchFamily="34" charset="-128"/>
                <a:ea typeface="HGPSoeiKakugothicUB" panose="020B0900000000000000" pitchFamily="34" charset="-128"/>
              </a:rPr>
              <a:t>BCP</a:t>
            </a:r>
            <a:r>
              <a:rPr lang="ja-JP" altLang="en-US" sz="3200" u="none" strike="noStrike">
                <a:effectLst/>
                <a:latin typeface="HGPSoeiKakugothicUB" panose="020B0900000000000000" pitchFamily="34" charset="-128"/>
                <a:ea typeface="HGPSoeiKakugothicUB" panose="020B0900000000000000" pitchFamily="34" charset="-128"/>
              </a:rPr>
              <a:t>を作成する中の入所施設の特徴を学ぶ</a:t>
            </a:r>
            <a:r>
              <a:rPr lang="en-US" altLang="ja-JP" sz="3200" u="none" strike="noStrike" dirty="0">
                <a:effectLst/>
                <a:latin typeface="HGPSoeiKakugothicUB" panose="020B0900000000000000" pitchFamily="34" charset="-128"/>
                <a:ea typeface="HGPSoeiKakugothicUB" panose="020B0900000000000000" pitchFamily="34" charset="-128"/>
              </a:rPr>
              <a:t>(</a:t>
            </a:r>
            <a:r>
              <a:rPr lang="ja-JP" altLang="en-US" sz="3200" u="none" strike="noStrike">
                <a:effectLst/>
                <a:latin typeface="HGPSoeiKakugothicUB" panose="020B0900000000000000" pitchFamily="34" charset="-128"/>
                <a:ea typeface="HGPSoeiKakugothicUB" panose="020B0900000000000000" pitchFamily="34" charset="-128"/>
              </a:rPr>
              <a:t>座学</a:t>
            </a:r>
            <a:r>
              <a:rPr lang="en-US" altLang="ja-JP" sz="3200" u="none" strike="noStrike" dirty="0">
                <a:effectLst/>
                <a:latin typeface="HGPSoeiKakugothicUB" panose="020B0900000000000000" pitchFamily="34" charset="-128"/>
                <a:ea typeface="HGPSoeiKakugothicUB" panose="020B0900000000000000" pitchFamily="34" charset="-128"/>
              </a:rPr>
              <a:t>)</a:t>
            </a:r>
            <a:endParaRPr kumimoji="1" lang="ja-JP" altLang="en-US" sz="3200">
              <a:latin typeface="HGPSoeiKakugothicUB" panose="020B0900000000000000" pitchFamily="34" charset="-128"/>
              <a:ea typeface="HGPSoeiKakugothicUB" panose="020B0900000000000000" pitchFamily="34" charset="-128"/>
            </a:endParaRPr>
          </a:p>
        </p:txBody>
      </p:sp>
      <p:graphicFrame>
        <p:nvGraphicFramePr>
          <p:cNvPr id="3" name="表 2">
            <a:extLst>
              <a:ext uri="{FF2B5EF4-FFF2-40B4-BE49-F238E27FC236}">
                <a16:creationId xmlns:a16="http://schemas.microsoft.com/office/drawing/2014/main" id="{917324F6-4155-5733-FE38-08A152FEF570}"/>
              </a:ext>
            </a:extLst>
          </p:cNvPr>
          <p:cNvGraphicFramePr>
            <a:graphicFrameLocks noGrp="1"/>
          </p:cNvGraphicFramePr>
          <p:nvPr>
            <p:extLst>
              <p:ext uri="{D42A27DB-BD31-4B8C-83A1-F6EECF244321}">
                <p14:modId xmlns:p14="http://schemas.microsoft.com/office/powerpoint/2010/main" val="2421186284"/>
              </p:ext>
            </p:extLst>
          </p:nvPr>
        </p:nvGraphicFramePr>
        <p:xfrm>
          <a:off x="838200" y="1690688"/>
          <a:ext cx="10515599" cy="4351339"/>
        </p:xfrm>
        <a:graphic>
          <a:graphicData uri="http://schemas.openxmlformats.org/drawingml/2006/table">
            <a:tbl>
              <a:tblPr>
                <a:tableStyleId>{5C22544A-7EE6-4342-B048-85BDC9FD1C3A}</a:tableStyleId>
              </a:tblPr>
              <a:tblGrid>
                <a:gridCol w="973667">
                  <a:extLst>
                    <a:ext uri="{9D8B030D-6E8A-4147-A177-3AD203B41FA5}">
                      <a16:colId xmlns:a16="http://schemas.microsoft.com/office/drawing/2014/main" val="3047284347"/>
                    </a:ext>
                  </a:extLst>
                </a:gridCol>
                <a:gridCol w="9541932">
                  <a:extLst>
                    <a:ext uri="{9D8B030D-6E8A-4147-A177-3AD203B41FA5}">
                      <a16:colId xmlns:a16="http://schemas.microsoft.com/office/drawing/2014/main" val="2191673394"/>
                    </a:ext>
                  </a:extLst>
                </a:gridCol>
              </a:tblGrid>
              <a:tr h="567324">
                <a:tc>
                  <a:txBody>
                    <a:bodyPr/>
                    <a:lstStyle/>
                    <a:p>
                      <a:pPr algn="ctr" fontAlgn="ctr"/>
                      <a:r>
                        <a:rPr lang="en-US" altLang="ja-JP" sz="2400" u="none" strike="noStrike">
                          <a:effectLst/>
                        </a:rPr>
                        <a:t>1</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tc>
                  <a:txBody>
                    <a:bodyPr/>
                    <a:lstStyle/>
                    <a:p>
                      <a:pPr algn="l" fontAlgn="ctr"/>
                      <a:r>
                        <a:rPr lang="ja-JP" altLang="en-US" sz="2400" u="none" strike="noStrike">
                          <a:effectLst/>
                        </a:rPr>
                        <a:t>入所・訪問・通所の特徴（自然災害と新型コロナ対応）</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extLst>
                  <a:ext uri="{0D108BD9-81ED-4DB2-BD59-A6C34878D82A}">
                    <a16:rowId xmlns:a16="http://schemas.microsoft.com/office/drawing/2014/main" val="3462882295"/>
                  </a:ext>
                </a:extLst>
              </a:tr>
              <a:tr h="567324">
                <a:tc>
                  <a:txBody>
                    <a:bodyPr/>
                    <a:lstStyle/>
                    <a:p>
                      <a:pPr algn="ctr" fontAlgn="ctr"/>
                      <a:r>
                        <a:rPr lang="en-US" altLang="ja-JP" sz="2400" u="none" strike="noStrike">
                          <a:effectLst/>
                        </a:rPr>
                        <a:t>2</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tc>
                  <a:txBody>
                    <a:bodyPr/>
                    <a:lstStyle/>
                    <a:p>
                      <a:pPr algn="l" fontAlgn="ctr"/>
                      <a:r>
                        <a:rPr lang="ja-JP" altLang="en-US" sz="2400" u="none" strike="noStrike">
                          <a:effectLst/>
                        </a:rPr>
                        <a:t>生命維持など、緊急度が異なる利用者への最大の配慮とは</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extLst>
                  <a:ext uri="{0D108BD9-81ED-4DB2-BD59-A6C34878D82A}">
                    <a16:rowId xmlns:a16="http://schemas.microsoft.com/office/drawing/2014/main" val="2314063565"/>
                  </a:ext>
                </a:extLst>
              </a:tr>
              <a:tr h="567324">
                <a:tc>
                  <a:txBody>
                    <a:bodyPr/>
                    <a:lstStyle/>
                    <a:p>
                      <a:pPr algn="ctr" fontAlgn="ctr"/>
                      <a:r>
                        <a:rPr lang="en-US" altLang="ja-JP" sz="2400" u="none" strike="noStrike">
                          <a:effectLst/>
                        </a:rPr>
                        <a:t>3</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tc>
                  <a:txBody>
                    <a:bodyPr/>
                    <a:lstStyle/>
                    <a:p>
                      <a:pPr algn="l" fontAlgn="ctr"/>
                      <a:r>
                        <a:rPr lang="ja-JP" altLang="en-US" sz="2400" u="none" strike="noStrike">
                          <a:effectLst/>
                        </a:rPr>
                        <a:t>建屋が使える状況でインフラ停止で３日間をどう過ごすか</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extLst>
                  <a:ext uri="{0D108BD9-81ED-4DB2-BD59-A6C34878D82A}">
                    <a16:rowId xmlns:a16="http://schemas.microsoft.com/office/drawing/2014/main" val="3215886055"/>
                  </a:ext>
                </a:extLst>
              </a:tr>
              <a:tr h="473698">
                <a:tc>
                  <a:txBody>
                    <a:bodyPr/>
                    <a:lstStyle/>
                    <a:p>
                      <a:pPr algn="ctr" fontAlgn="ctr"/>
                      <a:r>
                        <a:rPr lang="en-US" altLang="ja-JP" sz="2400" u="none" strike="noStrike">
                          <a:effectLst/>
                        </a:rPr>
                        <a:t>4</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tc>
                  <a:txBody>
                    <a:bodyPr/>
                    <a:lstStyle/>
                    <a:p>
                      <a:pPr algn="l" fontAlgn="ctr"/>
                      <a:r>
                        <a:rPr lang="ja-JP" altLang="en-US" sz="2400" u="none" strike="noStrike">
                          <a:effectLst/>
                        </a:rPr>
                        <a:t>建屋が使えない場合の自社グループ内での対応方法</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extLst>
                  <a:ext uri="{0D108BD9-81ED-4DB2-BD59-A6C34878D82A}">
                    <a16:rowId xmlns:a16="http://schemas.microsoft.com/office/drawing/2014/main" val="1869923693"/>
                  </a:ext>
                </a:extLst>
              </a:tr>
              <a:tr h="473698">
                <a:tc>
                  <a:txBody>
                    <a:bodyPr/>
                    <a:lstStyle/>
                    <a:p>
                      <a:pPr algn="ctr" fontAlgn="ctr"/>
                      <a:r>
                        <a:rPr lang="en-US" altLang="ja-JP" sz="2400" u="none" strike="noStrike">
                          <a:effectLst/>
                        </a:rPr>
                        <a:t>5</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tc>
                  <a:txBody>
                    <a:bodyPr/>
                    <a:lstStyle/>
                    <a:p>
                      <a:pPr algn="l" fontAlgn="ctr"/>
                      <a:r>
                        <a:rPr lang="ja-JP" altLang="en-US" sz="2400" u="none" strike="noStrike">
                          <a:effectLst/>
                        </a:rPr>
                        <a:t>建屋が使えない状況での役所・ケアマネ・他社との連携</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extLst>
                  <a:ext uri="{0D108BD9-81ED-4DB2-BD59-A6C34878D82A}">
                    <a16:rowId xmlns:a16="http://schemas.microsoft.com/office/drawing/2014/main" val="2478540840"/>
                  </a:ext>
                </a:extLst>
              </a:tr>
              <a:tr h="660949">
                <a:tc>
                  <a:txBody>
                    <a:bodyPr/>
                    <a:lstStyle/>
                    <a:p>
                      <a:pPr algn="ctr" fontAlgn="ctr"/>
                      <a:r>
                        <a:rPr lang="en-US" altLang="ja-JP" sz="2400" u="none" strike="noStrike">
                          <a:effectLst/>
                        </a:rPr>
                        <a:t>6</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tc>
                  <a:txBody>
                    <a:bodyPr/>
                    <a:lstStyle/>
                    <a:p>
                      <a:pPr algn="l" fontAlgn="ctr"/>
                      <a:r>
                        <a:rPr lang="ja-JP" altLang="en-US" sz="2400" u="none" strike="noStrike">
                          <a:effectLst/>
                        </a:rPr>
                        <a:t>建屋が使え、電気と上水が使える場合の自社グループ施設からの受入</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extLst>
                  <a:ext uri="{0D108BD9-81ED-4DB2-BD59-A6C34878D82A}">
                    <a16:rowId xmlns:a16="http://schemas.microsoft.com/office/drawing/2014/main" val="676648933"/>
                  </a:ext>
                </a:extLst>
              </a:tr>
              <a:tr h="567324">
                <a:tc>
                  <a:txBody>
                    <a:bodyPr/>
                    <a:lstStyle/>
                    <a:p>
                      <a:pPr algn="ctr" fontAlgn="ctr"/>
                      <a:r>
                        <a:rPr lang="en-US" altLang="ja-JP" sz="2400" u="none" strike="noStrike">
                          <a:effectLst/>
                        </a:rPr>
                        <a:t>7</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tc>
                  <a:txBody>
                    <a:bodyPr/>
                    <a:lstStyle/>
                    <a:p>
                      <a:pPr algn="l" fontAlgn="ctr"/>
                      <a:r>
                        <a:rPr lang="ja-JP" altLang="en-US" sz="2400" u="none" strike="noStrike">
                          <a:effectLst/>
                        </a:rPr>
                        <a:t>建屋が使え、電気と上水が使える場合の他社施設からの受入</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extLst>
                  <a:ext uri="{0D108BD9-81ED-4DB2-BD59-A6C34878D82A}">
                    <a16:rowId xmlns:a16="http://schemas.microsoft.com/office/drawing/2014/main" val="3766228031"/>
                  </a:ext>
                </a:extLst>
              </a:tr>
              <a:tr h="473698">
                <a:tc>
                  <a:txBody>
                    <a:bodyPr/>
                    <a:lstStyle/>
                    <a:p>
                      <a:pPr algn="ctr" fontAlgn="ctr"/>
                      <a:r>
                        <a:rPr lang="en-US" altLang="ja-JP" sz="2400" u="none" strike="noStrike">
                          <a:effectLst/>
                        </a:rPr>
                        <a:t>8</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tc>
                  <a:txBody>
                    <a:bodyPr/>
                    <a:lstStyle/>
                    <a:p>
                      <a:pPr algn="l" fontAlgn="ctr"/>
                      <a:r>
                        <a:rPr lang="ja-JP" altLang="en-US" sz="2400" u="none" strike="noStrike">
                          <a:effectLst/>
                        </a:rPr>
                        <a:t>スタッフ自宅・家族が被災している場合の対応</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extLst>
                  <a:ext uri="{0D108BD9-81ED-4DB2-BD59-A6C34878D82A}">
                    <a16:rowId xmlns:a16="http://schemas.microsoft.com/office/drawing/2014/main" val="2816908670"/>
                  </a:ext>
                </a:extLst>
              </a:tr>
            </a:tbl>
          </a:graphicData>
        </a:graphic>
      </p:graphicFrame>
    </p:spTree>
    <p:extLst>
      <p:ext uri="{BB962C8B-B14F-4D97-AF65-F5344CB8AC3E}">
        <p14:creationId xmlns:p14="http://schemas.microsoft.com/office/powerpoint/2010/main" val="1817765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2EB669-0B06-A2E9-9A5E-239DBEBC750E}"/>
              </a:ext>
            </a:extLst>
          </p:cNvPr>
          <p:cNvSpPr>
            <a:spLocks noGrp="1"/>
          </p:cNvSpPr>
          <p:nvPr>
            <p:ph type="title"/>
          </p:nvPr>
        </p:nvSpPr>
        <p:spPr>
          <a:xfrm>
            <a:off x="838200" y="365125"/>
            <a:ext cx="10515600" cy="955675"/>
          </a:xfrm>
        </p:spPr>
        <p:txBody>
          <a:bodyPr>
            <a:noAutofit/>
          </a:bodyPr>
          <a:lstStyle/>
          <a:p>
            <a:r>
              <a:rPr lang="ja-JP" altLang="en-US" sz="3200" u="none" strike="noStrike">
                <a:effectLst/>
                <a:latin typeface="HGPSoeiKakugothicUB" panose="020B0900000000000000" pitchFamily="34" charset="-128"/>
                <a:ea typeface="HGPSoeiKakugothicUB" panose="020B0900000000000000" pitchFamily="34" charset="-128"/>
              </a:rPr>
              <a:t>介護</a:t>
            </a:r>
            <a:r>
              <a:rPr lang="en" altLang="ja-JP" sz="3200" u="none" strike="noStrike" dirty="0">
                <a:effectLst/>
                <a:latin typeface="HGPSoeiKakugothicUB" panose="020B0900000000000000" pitchFamily="34" charset="-128"/>
                <a:ea typeface="HGPSoeiKakugothicUB" panose="020B0900000000000000" pitchFamily="34" charset="-128"/>
              </a:rPr>
              <a:t>BCP</a:t>
            </a:r>
            <a:r>
              <a:rPr lang="ja-JP" altLang="en-US" sz="3200" u="none" strike="noStrike">
                <a:effectLst/>
                <a:latin typeface="HGPSoeiKakugothicUB" panose="020B0900000000000000" pitchFamily="34" charset="-128"/>
                <a:ea typeface="HGPSoeiKakugothicUB" panose="020B0900000000000000" pitchFamily="34" charset="-128"/>
              </a:rPr>
              <a:t>を作成する中の入所施設の特徴を学ぶ</a:t>
            </a:r>
            <a:r>
              <a:rPr lang="en-US" altLang="ja-JP" sz="3200" u="none" strike="noStrike" dirty="0">
                <a:effectLst/>
                <a:latin typeface="HGPSoeiKakugothicUB" panose="020B0900000000000000" pitchFamily="34" charset="-128"/>
                <a:ea typeface="HGPSoeiKakugothicUB" panose="020B0900000000000000" pitchFamily="34" charset="-128"/>
              </a:rPr>
              <a:t>(</a:t>
            </a:r>
            <a:r>
              <a:rPr lang="ja-JP" altLang="en-US" sz="3200" u="none" strike="noStrike">
                <a:effectLst/>
                <a:latin typeface="HGPSoeiKakugothicUB" panose="020B0900000000000000" pitchFamily="34" charset="-128"/>
                <a:ea typeface="HGPSoeiKakugothicUB" panose="020B0900000000000000" pitchFamily="34" charset="-128"/>
              </a:rPr>
              <a:t>座学</a:t>
            </a:r>
            <a:r>
              <a:rPr lang="en-US" altLang="ja-JP" sz="3200" u="none" strike="noStrike" dirty="0">
                <a:effectLst/>
                <a:latin typeface="HGPSoeiKakugothicUB" panose="020B0900000000000000" pitchFamily="34" charset="-128"/>
                <a:ea typeface="HGPSoeiKakugothicUB" panose="020B0900000000000000" pitchFamily="34" charset="-128"/>
              </a:rPr>
              <a:t>)</a:t>
            </a:r>
            <a:endParaRPr kumimoji="1" lang="ja-JP" altLang="en-US" sz="3200">
              <a:latin typeface="HGPSoeiKakugothicUB" panose="020B0900000000000000" pitchFamily="34" charset="-128"/>
              <a:ea typeface="HGPSoeiKakugothicUB" panose="020B0900000000000000" pitchFamily="34" charset="-128"/>
            </a:endParaRPr>
          </a:p>
        </p:txBody>
      </p:sp>
      <p:graphicFrame>
        <p:nvGraphicFramePr>
          <p:cNvPr id="3" name="表 2">
            <a:extLst>
              <a:ext uri="{FF2B5EF4-FFF2-40B4-BE49-F238E27FC236}">
                <a16:creationId xmlns:a16="http://schemas.microsoft.com/office/drawing/2014/main" id="{917324F6-4155-5733-FE38-08A152FEF570}"/>
              </a:ext>
            </a:extLst>
          </p:cNvPr>
          <p:cNvGraphicFramePr>
            <a:graphicFrameLocks noGrp="1"/>
          </p:cNvGraphicFramePr>
          <p:nvPr/>
        </p:nvGraphicFramePr>
        <p:xfrm>
          <a:off x="838200" y="1690688"/>
          <a:ext cx="10515599" cy="4351339"/>
        </p:xfrm>
        <a:graphic>
          <a:graphicData uri="http://schemas.openxmlformats.org/drawingml/2006/table">
            <a:tbl>
              <a:tblPr>
                <a:tableStyleId>{5C22544A-7EE6-4342-B048-85BDC9FD1C3A}</a:tableStyleId>
              </a:tblPr>
              <a:tblGrid>
                <a:gridCol w="973667">
                  <a:extLst>
                    <a:ext uri="{9D8B030D-6E8A-4147-A177-3AD203B41FA5}">
                      <a16:colId xmlns:a16="http://schemas.microsoft.com/office/drawing/2014/main" val="3047284347"/>
                    </a:ext>
                  </a:extLst>
                </a:gridCol>
                <a:gridCol w="9541932">
                  <a:extLst>
                    <a:ext uri="{9D8B030D-6E8A-4147-A177-3AD203B41FA5}">
                      <a16:colId xmlns:a16="http://schemas.microsoft.com/office/drawing/2014/main" val="2191673394"/>
                    </a:ext>
                  </a:extLst>
                </a:gridCol>
              </a:tblGrid>
              <a:tr h="567324">
                <a:tc>
                  <a:txBody>
                    <a:bodyPr/>
                    <a:lstStyle/>
                    <a:p>
                      <a:pPr algn="ctr" fontAlgn="ctr"/>
                      <a:r>
                        <a:rPr lang="en-US" altLang="ja-JP" sz="2400" u="none" strike="noStrike">
                          <a:effectLst/>
                        </a:rPr>
                        <a:t>1</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tc>
                  <a:txBody>
                    <a:bodyPr/>
                    <a:lstStyle/>
                    <a:p>
                      <a:pPr algn="l" fontAlgn="ctr"/>
                      <a:r>
                        <a:rPr lang="ja-JP" altLang="en-US" sz="2400" u="none" strike="noStrike">
                          <a:effectLst/>
                        </a:rPr>
                        <a:t>入所・訪問・通所の特徴（自然災害と新型コロナ対応）</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extLst>
                  <a:ext uri="{0D108BD9-81ED-4DB2-BD59-A6C34878D82A}">
                    <a16:rowId xmlns:a16="http://schemas.microsoft.com/office/drawing/2014/main" val="3462882295"/>
                  </a:ext>
                </a:extLst>
              </a:tr>
              <a:tr h="567324">
                <a:tc>
                  <a:txBody>
                    <a:bodyPr/>
                    <a:lstStyle/>
                    <a:p>
                      <a:pPr algn="ctr" fontAlgn="ctr"/>
                      <a:r>
                        <a:rPr lang="en-US" altLang="ja-JP" sz="2400" u="none" strike="noStrike">
                          <a:effectLst/>
                        </a:rPr>
                        <a:t>2</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tc>
                  <a:txBody>
                    <a:bodyPr/>
                    <a:lstStyle/>
                    <a:p>
                      <a:pPr algn="l" fontAlgn="ctr"/>
                      <a:r>
                        <a:rPr lang="ja-JP" altLang="en-US" sz="2400" u="none" strike="noStrike">
                          <a:effectLst/>
                        </a:rPr>
                        <a:t>生命維持など、緊急度が異なる利用者への最大の配慮とは</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extLst>
                  <a:ext uri="{0D108BD9-81ED-4DB2-BD59-A6C34878D82A}">
                    <a16:rowId xmlns:a16="http://schemas.microsoft.com/office/drawing/2014/main" val="2314063565"/>
                  </a:ext>
                </a:extLst>
              </a:tr>
              <a:tr h="567324">
                <a:tc>
                  <a:txBody>
                    <a:bodyPr/>
                    <a:lstStyle/>
                    <a:p>
                      <a:pPr algn="ctr" fontAlgn="ctr"/>
                      <a:r>
                        <a:rPr lang="en-US" altLang="ja-JP" sz="2400" u="none" strike="noStrike">
                          <a:effectLst/>
                        </a:rPr>
                        <a:t>3</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tc>
                  <a:txBody>
                    <a:bodyPr/>
                    <a:lstStyle/>
                    <a:p>
                      <a:pPr algn="l" fontAlgn="ctr"/>
                      <a:r>
                        <a:rPr lang="ja-JP" altLang="en-US" sz="2400" u="none" strike="noStrike">
                          <a:effectLst/>
                        </a:rPr>
                        <a:t>建屋が使える状況でインフラ停止で３日間をどう過ごすか</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extLst>
                  <a:ext uri="{0D108BD9-81ED-4DB2-BD59-A6C34878D82A}">
                    <a16:rowId xmlns:a16="http://schemas.microsoft.com/office/drawing/2014/main" val="3215886055"/>
                  </a:ext>
                </a:extLst>
              </a:tr>
              <a:tr h="473698">
                <a:tc>
                  <a:txBody>
                    <a:bodyPr/>
                    <a:lstStyle/>
                    <a:p>
                      <a:pPr algn="ctr" fontAlgn="ctr"/>
                      <a:r>
                        <a:rPr lang="en-US" altLang="ja-JP" sz="2400" u="none" strike="noStrike">
                          <a:effectLst/>
                        </a:rPr>
                        <a:t>4</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tc>
                  <a:txBody>
                    <a:bodyPr/>
                    <a:lstStyle/>
                    <a:p>
                      <a:pPr algn="l" fontAlgn="ctr"/>
                      <a:r>
                        <a:rPr lang="ja-JP" altLang="en-US" sz="2400" u="none" strike="noStrike">
                          <a:effectLst/>
                        </a:rPr>
                        <a:t>建屋が使えない場合の自社グループ内での対応方法</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extLst>
                  <a:ext uri="{0D108BD9-81ED-4DB2-BD59-A6C34878D82A}">
                    <a16:rowId xmlns:a16="http://schemas.microsoft.com/office/drawing/2014/main" val="1869923693"/>
                  </a:ext>
                </a:extLst>
              </a:tr>
              <a:tr h="473698">
                <a:tc>
                  <a:txBody>
                    <a:bodyPr/>
                    <a:lstStyle/>
                    <a:p>
                      <a:pPr algn="ctr" fontAlgn="ctr"/>
                      <a:r>
                        <a:rPr lang="en-US" altLang="ja-JP" sz="2400" u="none" strike="noStrike">
                          <a:effectLst/>
                        </a:rPr>
                        <a:t>5</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tc>
                  <a:txBody>
                    <a:bodyPr/>
                    <a:lstStyle/>
                    <a:p>
                      <a:pPr algn="l" fontAlgn="ctr"/>
                      <a:r>
                        <a:rPr lang="ja-JP" altLang="en-US" sz="2400" u="none" strike="noStrike">
                          <a:effectLst/>
                        </a:rPr>
                        <a:t>建屋が使えない状況での役所・ケアマネ・他社との連携</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extLst>
                  <a:ext uri="{0D108BD9-81ED-4DB2-BD59-A6C34878D82A}">
                    <a16:rowId xmlns:a16="http://schemas.microsoft.com/office/drawing/2014/main" val="2478540840"/>
                  </a:ext>
                </a:extLst>
              </a:tr>
              <a:tr h="660949">
                <a:tc>
                  <a:txBody>
                    <a:bodyPr/>
                    <a:lstStyle/>
                    <a:p>
                      <a:pPr algn="ctr" fontAlgn="ctr"/>
                      <a:r>
                        <a:rPr lang="en-US" altLang="ja-JP" sz="2400" u="none" strike="noStrike">
                          <a:effectLst/>
                        </a:rPr>
                        <a:t>6</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tc>
                  <a:txBody>
                    <a:bodyPr/>
                    <a:lstStyle/>
                    <a:p>
                      <a:pPr algn="l" fontAlgn="ctr"/>
                      <a:r>
                        <a:rPr lang="ja-JP" altLang="en-US" sz="2400" u="none" strike="noStrike">
                          <a:effectLst/>
                        </a:rPr>
                        <a:t>建屋が使え、電気と上水が使える場合の自社グループ施設からの受入</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extLst>
                  <a:ext uri="{0D108BD9-81ED-4DB2-BD59-A6C34878D82A}">
                    <a16:rowId xmlns:a16="http://schemas.microsoft.com/office/drawing/2014/main" val="676648933"/>
                  </a:ext>
                </a:extLst>
              </a:tr>
              <a:tr h="567324">
                <a:tc>
                  <a:txBody>
                    <a:bodyPr/>
                    <a:lstStyle/>
                    <a:p>
                      <a:pPr algn="ctr" fontAlgn="ctr"/>
                      <a:r>
                        <a:rPr lang="en-US" altLang="ja-JP" sz="2400" u="none" strike="noStrike">
                          <a:effectLst/>
                        </a:rPr>
                        <a:t>7</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tc>
                  <a:txBody>
                    <a:bodyPr/>
                    <a:lstStyle/>
                    <a:p>
                      <a:pPr algn="l" fontAlgn="ctr"/>
                      <a:r>
                        <a:rPr lang="ja-JP" altLang="en-US" sz="2400" u="none" strike="noStrike">
                          <a:effectLst/>
                        </a:rPr>
                        <a:t>建屋が使え、電気と上水が使える場合の他社施設からの受入</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extLst>
                  <a:ext uri="{0D108BD9-81ED-4DB2-BD59-A6C34878D82A}">
                    <a16:rowId xmlns:a16="http://schemas.microsoft.com/office/drawing/2014/main" val="3766228031"/>
                  </a:ext>
                </a:extLst>
              </a:tr>
              <a:tr h="473698">
                <a:tc>
                  <a:txBody>
                    <a:bodyPr/>
                    <a:lstStyle/>
                    <a:p>
                      <a:pPr algn="ctr" fontAlgn="ctr"/>
                      <a:r>
                        <a:rPr lang="en-US" altLang="ja-JP" sz="2400" u="none" strike="noStrike">
                          <a:effectLst/>
                        </a:rPr>
                        <a:t>8</a:t>
                      </a:r>
                      <a:endParaRPr lang="en-US" altLang="ja-JP"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tc>
                  <a:txBody>
                    <a:bodyPr/>
                    <a:lstStyle/>
                    <a:p>
                      <a:pPr algn="l" fontAlgn="ctr"/>
                      <a:r>
                        <a:rPr lang="ja-JP" altLang="en-US" sz="2400" u="none" strike="noStrike">
                          <a:effectLst/>
                        </a:rPr>
                        <a:t>スタッフ自宅・家族が被災している場合の対応</a:t>
                      </a:r>
                      <a:endParaRPr lang="ja-JP" altLang="en-US" sz="24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5573" marR="5573" marT="5573" marB="0" anchor="ctr"/>
                </a:tc>
                <a:extLst>
                  <a:ext uri="{0D108BD9-81ED-4DB2-BD59-A6C34878D82A}">
                    <a16:rowId xmlns:a16="http://schemas.microsoft.com/office/drawing/2014/main" val="2816908670"/>
                  </a:ext>
                </a:extLst>
              </a:tr>
            </a:tbl>
          </a:graphicData>
        </a:graphic>
      </p:graphicFrame>
    </p:spTree>
    <p:extLst>
      <p:ext uri="{BB962C8B-B14F-4D97-AF65-F5344CB8AC3E}">
        <p14:creationId xmlns:p14="http://schemas.microsoft.com/office/powerpoint/2010/main" val="786574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509C045-AD58-576A-8892-2DF06B773070}"/>
              </a:ext>
            </a:extLst>
          </p:cNvPr>
          <p:cNvPicPr>
            <a:picLocks noChangeAspect="1"/>
          </p:cNvPicPr>
          <p:nvPr/>
        </p:nvPicPr>
        <p:blipFill>
          <a:blip r:embed="rId2"/>
          <a:stretch>
            <a:fillRect/>
          </a:stretch>
        </p:blipFill>
        <p:spPr>
          <a:xfrm>
            <a:off x="1894893" y="157903"/>
            <a:ext cx="8402213" cy="6323927"/>
          </a:xfrm>
          <a:prstGeom prst="rect">
            <a:avLst/>
          </a:prstGeom>
        </p:spPr>
      </p:pic>
    </p:spTree>
    <p:extLst>
      <p:ext uri="{BB962C8B-B14F-4D97-AF65-F5344CB8AC3E}">
        <p14:creationId xmlns:p14="http://schemas.microsoft.com/office/powerpoint/2010/main" val="156133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75DAE5-FC6A-7249-B242-6A44FD1B1970}"/>
              </a:ext>
            </a:extLst>
          </p:cNvPr>
          <p:cNvSpPr>
            <a:spLocks noGrp="1"/>
          </p:cNvSpPr>
          <p:nvPr>
            <p:ph type="title"/>
          </p:nvPr>
        </p:nvSpPr>
        <p:spPr>
          <a:xfrm>
            <a:off x="6714558" y="426402"/>
            <a:ext cx="5477442" cy="6005195"/>
          </a:xfrm>
        </p:spPr>
        <p:txBody>
          <a:bodyPr>
            <a:normAutofit fontScale="90000"/>
          </a:bodyPr>
          <a:lstStyle/>
          <a:p>
            <a:pPr algn="ctr"/>
            <a:r>
              <a:rPr kumimoji="1" lang="ja-JP" altLang="en-US" sz="2800">
                <a:solidFill>
                  <a:schemeClr val="accent1">
                    <a:lumMod val="75000"/>
                  </a:schemeClr>
                </a:solidFill>
              </a:rPr>
              <a:t>ご清聴ありがとうございました。</a:t>
            </a:r>
            <a:br>
              <a:rPr kumimoji="1" lang="en-US" altLang="ja-JP" sz="2800" dirty="0">
                <a:solidFill>
                  <a:schemeClr val="accent1">
                    <a:lumMod val="75000"/>
                  </a:schemeClr>
                </a:solidFill>
              </a:rPr>
            </a:br>
            <a:br>
              <a:rPr kumimoji="1" lang="en-US" altLang="ja-JP" sz="4000" dirty="0"/>
            </a:br>
            <a:r>
              <a:rPr lang="en-US" altLang="ja-JP" sz="4000" dirty="0"/>
              <a:t>a</a:t>
            </a:r>
            <a:r>
              <a:rPr kumimoji="1" lang="en-US" altLang="ja-JP" sz="4000" dirty="0"/>
              <a:t>mazon</a:t>
            </a:r>
            <a:r>
              <a:rPr kumimoji="1" lang="ja-JP" altLang="en-US" sz="4000"/>
              <a:t>・楽天</a:t>
            </a:r>
            <a:r>
              <a:rPr kumimoji="1" lang="en-US" altLang="ja-JP" sz="4000" dirty="0"/>
              <a:t>book</a:t>
            </a:r>
            <a:br>
              <a:rPr kumimoji="1" lang="en-US" altLang="ja-JP" sz="4000" dirty="0"/>
            </a:br>
            <a:r>
              <a:rPr lang="ja-JP" altLang="en-US" sz="4000"/>
              <a:t>好評</a:t>
            </a:r>
            <a:r>
              <a:rPr kumimoji="1" lang="ja-JP" altLang="en-US" sz="4000"/>
              <a:t>発売中！</a:t>
            </a:r>
            <a:br>
              <a:rPr kumimoji="1" lang="en-US" altLang="ja-JP" sz="4000" dirty="0"/>
            </a:br>
            <a:r>
              <a:rPr lang="ja-JP" altLang="en-US" sz="2700"/>
              <a:t>第２刷発行（</a:t>
            </a:r>
            <a:r>
              <a:rPr lang="en-US" altLang="ja-JP" sz="2700" dirty="0"/>
              <a:t>2022/3/8</a:t>
            </a:r>
            <a:r>
              <a:rPr lang="ja-JP" altLang="en-US" sz="2700"/>
              <a:t>）</a:t>
            </a:r>
            <a:br>
              <a:rPr kumimoji="1" lang="en-US" altLang="ja-JP" sz="4000" dirty="0"/>
            </a:br>
            <a:br>
              <a:rPr lang="en-US" altLang="ja-JP" sz="4000" dirty="0"/>
            </a:br>
            <a:r>
              <a:rPr kumimoji="1" lang="ja-JP" altLang="en-US" sz="2800" b="1">
                <a:solidFill>
                  <a:srgbClr val="FF0000"/>
                </a:solidFill>
              </a:rPr>
              <a:t>スタッフ</a:t>
            </a:r>
            <a:r>
              <a:rPr kumimoji="1" lang="en-US" altLang="ja-JP" sz="2800" b="1" dirty="0">
                <a:solidFill>
                  <a:srgbClr val="FF0000"/>
                </a:solidFill>
              </a:rPr>
              <a:t>30</a:t>
            </a:r>
            <a:r>
              <a:rPr kumimoji="1" lang="ja-JP" altLang="en-US" sz="2800" b="1">
                <a:solidFill>
                  <a:srgbClr val="FF0000"/>
                </a:solidFill>
              </a:rPr>
              <a:t>名以下の介護事業の</a:t>
            </a:r>
            <a:br>
              <a:rPr kumimoji="1" lang="en-US" altLang="ja-JP" sz="2800" b="1" dirty="0">
                <a:solidFill>
                  <a:srgbClr val="FF0000"/>
                </a:solidFill>
              </a:rPr>
            </a:br>
            <a:br>
              <a:rPr kumimoji="1" lang="en-US" altLang="ja-JP" sz="2800" b="1" dirty="0">
                <a:solidFill>
                  <a:srgbClr val="FF0000"/>
                </a:solidFill>
              </a:rPr>
            </a:br>
            <a:r>
              <a:rPr kumimoji="1" lang="ja-JP" altLang="en-US" sz="4000" b="1">
                <a:solidFill>
                  <a:srgbClr val="FF0000"/>
                </a:solidFill>
              </a:rPr>
              <a:t>「防災</a:t>
            </a:r>
            <a:r>
              <a:rPr kumimoji="1" lang="en-US" altLang="ja-JP" sz="4000" b="1" dirty="0">
                <a:solidFill>
                  <a:srgbClr val="FF0000"/>
                </a:solidFill>
              </a:rPr>
              <a:t>BCP</a:t>
            </a:r>
            <a:r>
              <a:rPr kumimoji="1" lang="ja-JP" altLang="en-US" sz="4000" b="1">
                <a:solidFill>
                  <a:srgbClr val="FF0000"/>
                </a:solidFill>
              </a:rPr>
              <a:t>」</a:t>
            </a:r>
            <a:br>
              <a:rPr kumimoji="1" lang="en-US" altLang="ja-JP" sz="4000" dirty="0"/>
            </a:br>
            <a:br>
              <a:rPr kumimoji="1" lang="en-US" altLang="ja-JP" sz="4000" dirty="0"/>
            </a:br>
            <a:br>
              <a:rPr kumimoji="1" lang="en-US" altLang="ja-JP" sz="4000" dirty="0"/>
            </a:br>
            <a:br>
              <a:rPr kumimoji="1" lang="en-US" altLang="ja-JP" sz="4000" dirty="0"/>
            </a:br>
            <a:r>
              <a:rPr kumimoji="1" lang="ja-JP" altLang="en-US" sz="2800"/>
              <a:t>株式会社</a:t>
            </a:r>
            <a:r>
              <a:rPr kumimoji="1" lang="en-US" altLang="ja-JP" sz="2800" dirty="0"/>
              <a:t>BCPJAPAN</a:t>
            </a:r>
            <a:br>
              <a:rPr kumimoji="1" lang="en-US" altLang="ja-JP" sz="2800" dirty="0"/>
            </a:br>
            <a:r>
              <a:rPr kumimoji="1" lang="en-US" altLang="ja-JP" sz="2800" dirty="0"/>
              <a:t> </a:t>
            </a:r>
            <a:r>
              <a:rPr kumimoji="1" lang="ja-JP" altLang="en-US" sz="2800"/>
              <a:t>代表取締役山口泰信</a:t>
            </a:r>
            <a:endParaRPr kumimoji="1" lang="ja-JP" altLang="en-US" sz="4000"/>
          </a:p>
        </p:txBody>
      </p:sp>
      <p:pic>
        <p:nvPicPr>
          <p:cNvPr id="7" name="図 6">
            <a:extLst>
              <a:ext uri="{FF2B5EF4-FFF2-40B4-BE49-F238E27FC236}">
                <a16:creationId xmlns:a16="http://schemas.microsoft.com/office/drawing/2014/main" id="{4B407A42-51CF-634E-B397-DB1F88B5EAEC}"/>
              </a:ext>
            </a:extLst>
          </p:cNvPr>
          <p:cNvPicPr>
            <a:picLocks noChangeAspect="1"/>
          </p:cNvPicPr>
          <p:nvPr/>
        </p:nvPicPr>
        <p:blipFill>
          <a:blip r:embed="rId2"/>
          <a:stretch>
            <a:fillRect/>
          </a:stretch>
        </p:blipFill>
        <p:spPr>
          <a:xfrm>
            <a:off x="609600" y="0"/>
            <a:ext cx="5412876" cy="6858000"/>
          </a:xfrm>
          <a:prstGeom prst="rect">
            <a:avLst/>
          </a:prstGeom>
        </p:spPr>
      </p:pic>
      <p:pic>
        <p:nvPicPr>
          <p:cNvPr id="3" name="図 2">
            <a:extLst>
              <a:ext uri="{FF2B5EF4-FFF2-40B4-BE49-F238E27FC236}">
                <a16:creationId xmlns:a16="http://schemas.microsoft.com/office/drawing/2014/main" id="{5B1BB7FF-2FED-0F03-09A5-E8B77120F178}"/>
              </a:ext>
            </a:extLst>
          </p:cNvPr>
          <p:cNvPicPr>
            <a:picLocks noChangeAspect="1"/>
          </p:cNvPicPr>
          <p:nvPr/>
        </p:nvPicPr>
        <p:blipFill>
          <a:blip r:embed="rId3"/>
          <a:stretch>
            <a:fillRect/>
          </a:stretch>
        </p:blipFill>
        <p:spPr>
          <a:xfrm>
            <a:off x="6440460" y="3570816"/>
            <a:ext cx="1966384" cy="1966384"/>
          </a:xfrm>
          <a:prstGeom prst="rect">
            <a:avLst/>
          </a:prstGeom>
        </p:spPr>
      </p:pic>
    </p:spTree>
    <p:extLst>
      <p:ext uri="{BB962C8B-B14F-4D97-AF65-F5344CB8AC3E}">
        <p14:creationId xmlns:p14="http://schemas.microsoft.com/office/powerpoint/2010/main" val="304286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9B00BE-92D1-C121-33FD-32549BB09E38}"/>
              </a:ext>
            </a:extLst>
          </p:cNvPr>
          <p:cNvSpPr>
            <a:spLocks noGrp="1"/>
          </p:cNvSpPr>
          <p:nvPr>
            <p:ph type="title"/>
          </p:nvPr>
        </p:nvSpPr>
        <p:spPr>
          <a:solidFill>
            <a:srgbClr val="0432FF"/>
          </a:solidFill>
        </p:spPr>
        <p:txBody>
          <a:bodyPr/>
          <a:lstStyle/>
          <a:p>
            <a:pPr algn="ctr"/>
            <a:r>
              <a:rPr kumimoji="1" lang="ja-JP" altLang="en-US">
                <a:solidFill>
                  <a:schemeClr val="accent4">
                    <a:lumMod val="20000"/>
                    <a:lumOff val="80000"/>
                  </a:schemeClr>
                </a:solidFill>
                <a:latin typeface="HGPSoeiKakugothicUB" panose="020B0900000000000000" pitchFamily="34" charset="-128"/>
                <a:ea typeface="HGPSoeiKakugothicUB" panose="020B0900000000000000" pitchFamily="34" charset="-128"/>
              </a:rPr>
              <a:t>厚生労働省：介護</a:t>
            </a:r>
            <a:r>
              <a:rPr kumimoji="1" lang="en-US" altLang="ja-JP" dirty="0">
                <a:solidFill>
                  <a:schemeClr val="accent4">
                    <a:lumMod val="20000"/>
                    <a:lumOff val="80000"/>
                  </a:schemeClr>
                </a:solidFill>
                <a:latin typeface="HGPSoeiKakugothicUB" panose="020B0900000000000000" pitchFamily="34" charset="-128"/>
                <a:ea typeface="HGPSoeiKakugothicUB" panose="020B0900000000000000" pitchFamily="34" charset="-128"/>
              </a:rPr>
              <a:t>BCP</a:t>
            </a:r>
            <a:r>
              <a:rPr kumimoji="1" lang="ja-JP" altLang="en-US">
                <a:solidFill>
                  <a:schemeClr val="accent4">
                    <a:lumMod val="20000"/>
                    <a:lumOff val="80000"/>
                  </a:schemeClr>
                </a:solidFill>
                <a:latin typeface="HGPSoeiKakugothicUB" panose="020B0900000000000000" pitchFamily="34" charset="-128"/>
                <a:ea typeface="HGPSoeiKakugothicUB" panose="020B0900000000000000" pitchFamily="34" charset="-128"/>
              </a:rPr>
              <a:t>作成リンク集</a:t>
            </a:r>
          </a:p>
        </p:txBody>
      </p:sp>
      <p:sp>
        <p:nvSpPr>
          <p:cNvPr id="7" name="テキスト ボックス 6">
            <a:extLst>
              <a:ext uri="{FF2B5EF4-FFF2-40B4-BE49-F238E27FC236}">
                <a16:creationId xmlns:a16="http://schemas.microsoft.com/office/drawing/2014/main" id="{1FB0D80A-25EA-A684-7E18-FA524D9102FC}"/>
              </a:ext>
            </a:extLst>
          </p:cNvPr>
          <p:cNvSpPr txBox="1"/>
          <p:nvPr/>
        </p:nvSpPr>
        <p:spPr>
          <a:xfrm>
            <a:off x="4962517" y="1882324"/>
            <a:ext cx="2266967" cy="369332"/>
          </a:xfrm>
          <a:prstGeom prst="rect">
            <a:avLst/>
          </a:prstGeom>
          <a:noFill/>
          <a:ln>
            <a:solidFill>
              <a:srgbClr val="0432FF"/>
            </a:solidFill>
          </a:ln>
        </p:spPr>
        <p:txBody>
          <a:bodyPr wrap="none" rtlCol="0">
            <a:spAutoFit/>
          </a:bodyPr>
          <a:lstStyle/>
          <a:p>
            <a:r>
              <a:rPr kumimoji="1" lang="ja-JP" altLang="en-US"/>
              <a:t>介護</a:t>
            </a:r>
            <a:r>
              <a:rPr kumimoji="1" lang="en-US" altLang="ja-JP" dirty="0"/>
              <a:t>BCP</a:t>
            </a:r>
            <a:r>
              <a:rPr kumimoji="1" lang="ja-JP" altLang="en-US"/>
              <a:t>（厚労省）</a:t>
            </a:r>
          </a:p>
        </p:txBody>
      </p:sp>
      <p:sp>
        <p:nvSpPr>
          <p:cNvPr id="10" name="テキスト ボックス 9">
            <a:extLst>
              <a:ext uri="{FF2B5EF4-FFF2-40B4-BE49-F238E27FC236}">
                <a16:creationId xmlns:a16="http://schemas.microsoft.com/office/drawing/2014/main" id="{36098D6A-2B95-1D3F-9080-3E0573AB0703}"/>
              </a:ext>
            </a:extLst>
          </p:cNvPr>
          <p:cNvSpPr txBox="1"/>
          <p:nvPr/>
        </p:nvSpPr>
        <p:spPr>
          <a:xfrm>
            <a:off x="1880315" y="2319357"/>
            <a:ext cx="9049623" cy="3539430"/>
          </a:xfrm>
          <a:prstGeom prst="rect">
            <a:avLst/>
          </a:prstGeom>
          <a:noFill/>
          <a:ln>
            <a:solidFill>
              <a:srgbClr val="0432FF"/>
            </a:solidFill>
          </a:ln>
        </p:spPr>
        <p:txBody>
          <a:bodyPr wrap="square">
            <a:spAutoFit/>
          </a:bodyPr>
          <a:lstStyle/>
          <a:p>
            <a:pPr algn="l"/>
            <a:r>
              <a:rPr lang="ja-JP" altLang="en-US" sz="1400" b="1" i="0" u="none" strike="noStrike">
                <a:solidFill>
                  <a:srgbClr val="2E3136"/>
                </a:solidFill>
                <a:effectLst/>
                <a:latin typeface="ヒラギノ角ゴ Pro W3" panose="020B0300000000000000" pitchFamily="34" charset="-128"/>
                <a:ea typeface="ヒラギノ角ゴ Pro W3" panose="020B0300000000000000" pitchFamily="34" charset="-128"/>
              </a:rPr>
              <a:t>介護施設・事業所における業務継続ガイドライン等について</a:t>
            </a:r>
            <a:br>
              <a:rPr lang="ja-JP" altLang="en-US" sz="1400"/>
            </a:br>
            <a:r>
              <a:rPr lang="ja-JP" altLang="en-US" sz="1400" b="1" i="0" u="none" strike="noStrike">
                <a:solidFill>
                  <a:srgbClr val="2E3136"/>
                </a:solidFill>
                <a:effectLst/>
                <a:latin typeface="ヒラギノ角ゴ Pro W3" panose="020B0300000000000000" pitchFamily="34" charset="-128"/>
                <a:ea typeface="ヒラギノ角ゴ Pro W3" panose="020B0300000000000000" pitchFamily="34" charset="-128"/>
              </a:rPr>
              <a:t>＜新型コロナウイルス感染症編＞</a:t>
            </a:r>
            <a:b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b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2"/>
              </a:rPr>
              <a:t>・新型コロナウイルス感染症発生時の業務継続ガイドライン</a:t>
            </a:r>
            <a:b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b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3"/>
              </a:rPr>
              <a:t>・様式ツール集</a:t>
            </a:r>
            <a:b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b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4"/>
              </a:rPr>
              <a:t>・感染症ひな形（入所系）</a:t>
            </a:r>
            <a: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t>　</a:t>
            </a: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5"/>
              </a:rPr>
              <a:t>・感染症ひな形（通所系）</a:t>
            </a:r>
            <a: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t>　</a:t>
            </a: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6"/>
              </a:rPr>
              <a:t>・感染症ひな形（訪問系）</a:t>
            </a:r>
            <a:br>
              <a:rPr lang="ja-JP" altLang="en-US" sz="1400"/>
            </a:br>
            <a:br>
              <a:rPr lang="ja-JP" altLang="en-US" sz="1400"/>
            </a:br>
            <a:r>
              <a:rPr lang="en-US" altLang="ja-JP" sz="1400" b="0" i="0" u="none" strike="noStrike" dirty="0">
                <a:solidFill>
                  <a:srgbClr val="2E3136"/>
                </a:solidFill>
                <a:effectLst/>
                <a:latin typeface="ヒラギノ角ゴ Pro W3" panose="020B0300000000000000" pitchFamily="34" charset="-128"/>
                <a:ea typeface="ヒラギノ角ゴ Pro W3" panose="020B0300000000000000" pitchFamily="34" charset="-128"/>
              </a:rPr>
              <a:t>【</a:t>
            </a:r>
            <a: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t>例示入り</a:t>
            </a:r>
            <a:r>
              <a:rPr lang="en-US" altLang="ja-JP" sz="1400" b="0" i="0" u="none" strike="noStrike" dirty="0">
                <a:solidFill>
                  <a:srgbClr val="2E3136"/>
                </a:solidFill>
                <a:effectLst/>
                <a:latin typeface="ヒラギノ角ゴ Pro W3" panose="020B0300000000000000" pitchFamily="34" charset="-128"/>
                <a:ea typeface="ヒラギノ角ゴ Pro W3" panose="020B0300000000000000" pitchFamily="34" charset="-128"/>
              </a:rPr>
              <a:t>】</a:t>
            </a:r>
            <a:r>
              <a:rPr lang="ja-JP" altLang="en-US" sz="1400" b="1" i="0" u="none" strike="noStrike">
                <a:solidFill>
                  <a:srgbClr val="2E3136"/>
                </a:solidFill>
                <a:effectLst/>
                <a:latin typeface="ヒラギノ角ゴ Pro W3" panose="020B0300000000000000" pitchFamily="34" charset="-128"/>
                <a:ea typeface="ヒラギノ角ゴ Pro W3" panose="020B0300000000000000" pitchFamily="34" charset="-128"/>
              </a:rPr>
              <a:t>＜</a:t>
            </a:r>
            <a:r>
              <a:rPr lang="en" altLang="ja-JP" sz="1400" b="1" i="0" u="none" strike="noStrike" dirty="0">
                <a:solidFill>
                  <a:srgbClr val="2E3136"/>
                </a:solidFill>
                <a:effectLst/>
                <a:latin typeface="ヒラギノ角ゴ Pro W3" panose="020B0300000000000000" pitchFamily="34" charset="-128"/>
                <a:ea typeface="ヒラギノ角ゴ Pro W3" panose="020B0300000000000000" pitchFamily="34" charset="-128"/>
              </a:rPr>
              <a:t>R3</a:t>
            </a:r>
            <a:r>
              <a:rPr lang="ja-JP" altLang="en-US" sz="1400" b="1" i="0" u="none" strike="noStrike">
                <a:solidFill>
                  <a:srgbClr val="2E3136"/>
                </a:solidFill>
                <a:effectLst/>
                <a:latin typeface="ヒラギノ角ゴ Pro W3" panose="020B0300000000000000" pitchFamily="34" charset="-128"/>
                <a:ea typeface="ヒラギノ角ゴ Pro W3" panose="020B0300000000000000" pitchFamily="34" charset="-128"/>
              </a:rPr>
              <a:t>年度　</a:t>
            </a:r>
            <a:r>
              <a:rPr lang="en" altLang="ja-JP" sz="1400" b="1" i="0" u="none" strike="noStrike" dirty="0">
                <a:solidFill>
                  <a:srgbClr val="2E3136"/>
                </a:solidFill>
                <a:effectLst/>
                <a:latin typeface="ヒラギノ角ゴ Pro W3" panose="020B0300000000000000" pitchFamily="34" charset="-128"/>
                <a:ea typeface="ヒラギノ角ゴ Pro W3" panose="020B0300000000000000" pitchFamily="34" charset="-128"/>
              </a:rPr>
              <a:t>NEW</a:t>
            </a:r>
            <a:r>
              <a:rPr lang="ja-JP" altLang="en" sz="1400" b="1" i="0" u="none" strike="noStrike">
                <a:solidFill>
                  <a:srgbClr val="2E3136"/>
                </a:solidFill>
                <a:effectLst/>
                <a:latin typeface="ヒラギノ角ゴ Pro W3" panose="020B0300000000000000" pitchFamily="34" charset="-128"/>
                <a:ea typeface="ヒラギノ角ゴ Pro W3" panose="020B0300000000000000" pitchFamily="34" charset="-128"/>
              </a:rPr>
              <a:t>！＞</a:t>
            </a:r>
            <a:br>
              <a:rPr lang="en" altLang="ja-JP" sz="1400" dirty="0"/>
            </a:br>
            <a:r>
              <a:rPr lang="ja-JP" altLang="en"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7"/>
              </a:rPr>
              <a:t>・</a:t>
            </a: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7"/>
              </a:rPr>
              <a:t>感染症ひな形（入所系）</a:t>
            </a:r>
            <a: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t>　</a:t>
            </a: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8"/>
              </a:rPr>
              <a:t>・感染症ひな形（通所系）</a:t>
            </a:r>
            <a: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t>　</a:t>
            </a: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9"/>
              </a:rPr>
              <a:t>・感染症ひな形（訪問系）　</a:t>
            </a:r>
            <a:br>
              <a:rPr lang="ja-JP" altLang="en-US" sz="1400"/>
            </a:br>
            <a:br>
              <a:rPr lang="ja-JP" altLang="en-US" sz="1400"/>
            </a:br>
            <a:r>
              <a:rPr lang="ja-JP" altLang="en-US" sz="1400" b="1" i="0" u="none" strike="noStrike">
                <a:solidFill>
                  <a:srgbClr val="2E3136"/>
                </a:solidFill>
                <a:effectLst/>
                <a:latin typeface="ヒラギノ角ゴ Pro W3" panose="020B0300000000000000" pitchFamily="34" charset="-128"/>
                <a:ea typeface="ヒラギノ角ゴ Pro W3" panose="020B0300000000000000" pitchFamily="34" charset="-128"/>
              </a:rPr>
              <a:t>＜自然災害編＞</a:t>
            </a:r>
            <a:br>
              <a:rPr lang="ja-JP" altLang="en-US" sz="1400"/>
            </a:b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10"/>
              </a:rPr>
              <a:t>・自然災害発生時の業務継続ガイドライン</a:t>
            </a:r>
            <a:b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b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11"/>
              </a:rPr>
              <a:t>・自然災害ひな形</a:t>
            </a:r>
            <a:b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br>
            <a:b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br>
            <a:r>
              <a:rPr lang="en-US" altLang="ja-JP" sz="1400" b="0" i="0" u="none" strike="noStrike" dirty="0">
                <a:solidFill>
                  <a:srgbClr val="2E3136"/>
                </a:solidFill>
                <a:effectLst/>
                <a:latin typeface="ヒラギノ角ゴ Pro W3" panose="020B0300000000000000" pitchFamily="34" charset="-128"/>
                <a:ea typeface="ヒラギノ角ゴ Pro W3" panose="020B0300000000000000" pitchFamily="34" charset="-128"/>
              </a:rPr>
              <a:t>【</a:t>
            </a:r>
            <a: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t>例示入り</a:t>
            </a:r>
            <a:r>
              <a:rPr lang="en-US" altLang="ja-JP" sz="1400" b="0" i="0" u="none" strike="noStrike" dirty="0">
                <a:solidFill>
                  <a:srgbClr val="2E3136"/>
                </a:solidFill>
                <a:effectLst/>
                <a:latin typeface="ヒラギノ角ゴ Pro W3" panose="020B0300000000000000" pitchFamily="34" charset="-128"/>
                <a:ea typeface="ヒラギノ角ゴ Pro W3" panose="020B0300000000000000" pitchFamily="34" charset="-128"/>
              </a:rPr>
              <a:t>】</a:t>
            </a:r>
            <a:r>
              <a:rPr lang="ja-JP" altLang="en-US" sz="1400" b="1" i="0" u="none" strike="noStrike">
                <a:solidFill>
                  <a:srgbClr val="2E3136"/>
                </a:solidFill>
                <a:effectLst/>
                <a:latin typeface="ヒラギノ角ゴ Pro W3" panose="020B0300000000000000" pitchFamily="34" charset="-128"/>
                <a:ea typeface="ヒラギノ角ゴ Pro W3" panose="020B0300000000000000" pitchFamily="34" charset="-128"/>
              </a:rPr>
              <a:t>＜</a:t>
            </a:r>
            <a:r>
              <a:rPr lang="en" altLang="ja-JP" sz="1400" b="1" i="0" u="none" strike="noStrike" dirty="0">
                <a:solidFill>
                  <a:srgbClr val="2E3136"/>
                </a:solidFill>
                <a:effectLst/>
                <a:latin typeface="ヒラギノ角ゴ Pro W3" panose="020B0300000000000000" pitchFamily="34" charset="-128"/>
                <a:ea typeface="ヒラギノ角ゴ Pro W3" panose="020B0300000000000000" pitchFamily="34" charset="-128"/>
              </a:rPr>
              <a:t>R3</a:t>
            </a:r>
            <a:r>
              <a:rPr lang="ja-JP" altLang="en-US" sz="1400" b="1" i="0" u="none" strike="noStrike">
                <a:solidFill>
                  <a:srgbClr val="2E3136"/>
                </a:solidFill>
                <a:effectLst/>
                <a:latin typeface="ヒラギノ角ゴ Pro W3" panose="020B0300000000000000" pitchFamily="34" charset="-128"/>
                <a:ea typeface="ヒラギノ角ゴ Pro W3" panose="020B0300000000000000" pitchFamily="34" charset="-128"/>
              </a:rPr>
              <a:t>年度　</a:t>
            </a:r>
            <a:r>
              <a:rPr lang="en" altLang="ja-JP" sz="1400" b="1" i="0" u="none" strike="noStrike" dirty="0">
                <a:solidFill>
                  <a:srgbClr val="2E3136"/>
                </a:solidFill>
                <a:effectLst/>
                <a:latin typeface="ヒラギノ角ゴ Pro W3" panose="020B0300000000000000" pitchFamily="34" charset="-128"/>
                <a:ea typeface="ヒラギノ角ゴ Pro W3" panose="020B0300000000000000" pitchFamily="34" charset="-128"/>
              </a:rPr>
              <a:t>NEW</a:t>
            </a:r>
            <a:r>
              <a:rPr lang="ja-JP" altLang="en" sz="1400" b="1" i="0" u="none" strike="noStrike">
                <a:solidFill>
                  <a:srgbClr val="2E3136"/>
                </a:solidFill>
                <a:effectLst/>
                <a:latin typeface="ヒラギノ角ゴ Pro W3" panose="020B0300000000000000" pitchFamily="34" charset="-128"/>
                <a:ea typeface="ヒラギノ角ゴ Pro W3" panose="020B0300000000000000" pitchFamily="34" charset="-128"/>
              </a:rPr>
              <a:t>！＞</a:t>
            </a:r>
            <a:br>
              <a:rPr lang="en" altLang="ja-JP" sz="1400" b="0" i="0" u="none" strike="noStrike" dirty="0">
                <a:solidFill>
                  <a:srgbClr val="2E3136"/>
                </a:solidFill>
                <a:effectLst/>
                <a:latin typeface="ヒラギノ角ゴ Pro W3" panose="020B0300000000000000" pitchFamily="34" charset="-128"/>
                <a:ea typeface="ヒラギノ角ゴ Pro W3" panose="020B0300000000000000" pitchFamily="34" charset="-128"/>
              </a:rPr>
            </a:br>
            <a:r>
              <a:rPr lang="ja-JP" altLang="en"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12"/>
              </a:rPr>
              <a:t>・</a:t>
            </a: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12"/>
              </a:rPr>
              <a:t>自然災害ひな形（共通）</a:t>
            </a:r>
            <a: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t>　</a:t>
            </a:r>
            <a:r>
              <a:rPr lang="ja-JP" altLang="en-US" sz="1400" b="0" i="0" u="sng" strike="noStrike">
                <a:solidFill>
                  <a:srgbClr val="003399"/>
                </a:solidFill>
                <a:effectLst/>
                <a:latin typeface="ヒラギノ角ゴ Pro W3" panose="020B0300000000000000" pitchFamily="34" charset="-128"/>
                <a:ea typeface="ヒラギノ角ゴ Pro W3" panose="020B0300000000000000" pitchFamily="34" charset="-128"/>
                <a:hlinkClick r:id="rId13"/>
              </a:rPr>
              <a:t>・自然災害ひな型（サービス固有）</a:t>
            </a:r>
            <a:r>
              <a:rPr lang="ja-JP" altLang="en-US" sz="1400" b="0" i="0" u="none" strike="noStrike">
                <a:solidFill>
                  <a:srgbClr val="2E3136"/>
                </a:solidFill>
                <a:effectLst/>
                <a:latin typeface="ヒラギノ角ゴ Pro W3" panose="020B0300000000000000" pitchFamily="34" charset="-128"/>
                <a:ea typeface="ヒラギノ角ゴ Pro W3" panose="020B0300000000000000" pitchFamily="34" charset="-128"/>
              </a:rPr>
              <a:t>　</a:t>
            </a:r>
            <a:br>
              <a:rPr lang="ja-JP" altLang="en-US" sz="1400"/>
            </a:br>
            <a:endParaRPr lang="ja-JP" altLang="en-US" sz="1400"/>
          </a:p>
        </p:txBody>
      </p:sp>
      <p:sp>
        <p:nvSpPr>
          <p:cNvPr id="4" name="右矢印 3">
            <a:extLst>
              <a:ext uri="{FF2B5EF4-FFF2-40B4-BE49-F238E27FC236}">
                <a16:creationId xmlns:a16="http://schemas.microsoft.com/office/drawing/2014/main" id="{6D161E60-0C2C-5298-8F9C-2A44A0736D29}"/>
              </a:ext>
            </a:extLst>
          </p:cNvPr>
          <p:cNvSpPr/>
          <p:nvPr/>
        </p:nvSpPr>
        <p:spPr>
          <a:xfrm rot="16200000">
            <a:off x="5361904" y="5940738"/>
            <a:ext cx="1056068" cy="412124"/>
          </a:xfrm>
          <a:prstGeom prst="rightArrow">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右矢印 4">
            <a:extLst>
              <a:ext uri="{FF2B5EF4-FFF2-40B4-BE49-F238E27FC236}">
                <a16:creationId xmlns:a16="http://schemas.microsoft.com/office/drawing/2014/main" id="{2574E3A4-A663-ECC8-8698-C5FA682B69CA}"/>
              </a:ext>
            </a:extLst>
          </p:cNvPr>
          <p:cNvSpPr/>
          <p:nvPr/>
        </p:nvSpPr>
        <p:spPr>
          <a:xfrm>
            <a:off x="576447" y="3142553"/>
            <a:ext cx="1056068" cy="412124"/>
          </a:xfrm>
          <a:prstGeom prst="rightArrow">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15323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081254-EFC4-B05C-5ADA-6C5DB77B7AB9}"/>
              </a:ext>
            </a:extLst>
          </p:cNvPr>
          <p:cNvSpPr>
            <a:spLocks noGrp="1"/>
          </p:cNvSpPr>
          <p:nvPr>
            <p:ph type="title"/>
          </p:nvPr>
        </p:nvSpPr>
        <p:spPr>
          <a:xfrm>
            <a:off x="838200" y="365126"/>
            <a:ext cx="10515600" cy="459628"/>
          </a:xfrm>
        </p:spPr>
        <p:txBody>
          <a:bodyPr>
            <a:normAutofit fontScale="90000"/>
          </a:bodyPr>
          <a:lstStyle/>
          <a:p>
            <a:pPr algn="ctr"/>
            <a:r>
              <a:rPr kumimoji="1" lang="ja-JP" altLang="en-US">
                <a:latin typeface="HGSSoeiKakugothicUB" panose="020B0900000000000000" pitchFamily="34" charset="-128"/>
                <a:ea typeface="HGSSoeiKakugothicUB" panose="020B0900000000000000" pitchFamily="34" charset="-128"/>
              </a:rPr>
              <a:t>エクセルの入力フォーム</a:t>
            </a:r>
          </a:p>
        </p:txBody>
      </p:sp>
      <p:pic>
        <p:nvPicPr>
          <p:cNvPr id="3" name="図 2">
            <a:extLst>
              <a:ext uri="{FF2B5EF4-FFF2-40B4-BE49-F238E27FC236}">
                <a16:creationId xmlns:a16="http://schemas.microsoft.com/office/drawing/2014/main" id="{4EFFEBA3-38B0-5886-83B9-D759E2987573}"/>
              </a:ext>
            </a:extLst>
          </p:cNvPr>
          <p:cNvPicPr>
            <a:picLocks noChangeAspect="1"/>
          </p:cNvPicPr>
          <p:nvPr/>
        </p:nvPicPr>
        <p:blipFill>
          <a:blip r:embed="rId2"/>
          <a:stretch>
            <a:fillRect/>
          </a:stretch>
        </p:blipFill>
        <p:spPr>
          <a:xfrm>
            <a:off x="337017" y="1027906"/>
            <a:ext cx="11016783" cy="52046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9283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2F97C3-0572-F135-9E8A-FF66A90A7596}"/>
              </a:ext>
            </a:extLst>
          </p:cNvPr>
          <p:cNvSpPr>
            <a:spLocks noGrp="1"/>
          </p:cNvSpPr>
          <p:nvPr>
            <p:ph type="title"/>
          </p:nvPr>
        </p:nvSpPr>
        <p:spPr>
          <a:xfrm>
            <a:off x="838200" y="-95250"/>
            <a:ext cx="10515600" cy="1325563"/>
          </a:xfrm>
        </p:spPr>
        <p:txBody>
          <a:bodyPr>
            <a:normAutofit/>
          </a:bodyPr>
          <a:lstStyle/>
          <a:p>
            <a:pPr algn="ctr"/>
            <a:r>
              <a:rPr kumimoji="1" lang="ja-JP" altLang="en-US" sz="4000">
                <a:latin typeface="HGPSoeiKakugothicUB" panose="020B0900000000000000" pitchFamily="34" charset="-128"/>
                <a:ea typeface="HGPSoeiKakugothicUB" panose="020B0900000000000000" pitchFamily="34" charset="-128"/>
              </a:rPr>
              <a:t>新型コロナ感染症：入所・通所・訪問の特徴</a:t>
            </a:r>
          </a:p>
        </p:txBody>
      </p:sp>
      <p:sp>
        <p:nvSpPr>
          <p:cNvPr id="3" name="コンテンツ プレースホルダー 2">
            <a:extLst>
              <a:ext uri="{FF2B5EF4-FFF2-40B4-BE49-F238E27FC236}">
                <a16:creationId xmlns:a16="http://schemas.microsoft.com/office/drawing/2014/main" id="{D165598A-5109-C51A-084A-BDD991F95568}"/>
              </a:ext>
            </a:extLst>
          </p:cNvPr>
          <p:cNvSpPr>
            <a:spLocks noGrp="1"/>
          </p:cNvSpPr>
          <p:nvPr>
            <p:ph idx="1"/>
          </p:nvPr>
        </p:nvSpPr>
        <p:spPr>
          <a:xfrm>
            <a:off x="1459441" y="1054631"/>
            <a:ext cx="1498600" cy="460375"/>
          </a:xfrm>
          <a:solidFill>
            <a:srgbClr val="FFFF00"/>
          </a:solidFill>
        </p:spPr>
        <p:txBody>
          <a:bodyPr>
            <a:normAutofit lnSpcReduction="10000"/>
          </a:bodyPr>
          <a:lstStyle/>
          <a:p>
            <a:pPr marL="0" indent="0" algn="ctr">
              <a:buNone/>
            </a:pPr>
            <a:r>
              <a:rPr kumimoji="1" lang="ja-JP" altLang="en-US"/>
              <a:t>入所</a:t>
            </a:r>
          </a:p>
        </p:txBody>
      </p:sp>
      <p:pic>
        <p:nvPicPr>
          <p:cNvPr id="4" name="図 3">
            <a:extLst>
              <a:ext uri="{FF2B5EF4-FFF2-40B4-BE49-F238E27FC236}">
                <a16:creationId xmlns:a16="http://schemas.microsoft.com/office/drawing/2014/main" id="{94F224E9-D066-44C4-E631-3FA5B3299A84}"/>
              </a:ext>
            </a:extLst>
          </p:cNvPr>
          <p:cNvPicPr>
            <a:picLocks noChangeAspect="1"/>
          </p:cNvPicPr>
          <p:nvPr/>
        </p:nvPicPr>
        <p:blipFill>
          <a:blip r:embed="rId2"/>
          <a:stretch>
            <a:fillRect/>
          </a:stretch>
        </p:blipFill>
        <p:spPr>
          <a:xfrm>
            <a:off x="624416" y="1557868"/>
            <a:ext cx="3558117" cy="5139502"/>
          </a:xfrm>
          <a:prstGeom prst="rect">
            <a:avLst/>
          </a:prstGeom>
        </p:spPr>
      </p:pic>
      <p:pic>
        <p:nvPicPr>
          <p:cNvPr id="5" name="図 4">
            <a:extLst>
              <a:ext uri="{FF2B5EF4-FFF2-40B4-BE49-F238E27FC236}">
                <a16:creationId xmlns:a16="http://schemas.microsoft.com/office/drawing/2014/main" id="{91EAA5C7-DCC9-A985-8CD2-296807FEF08A}"/>
              </a:ext>
            </a:extLst>
          </p:cNvPr>
          <p:cNvPicPr>
            <a:picLocks noChangeAspect="1"/>
          </p:cNvPicPr>
          <p:nvPr/>
        </p:nvPicPr>
        <p:blipFill>
          <a:blip r:embed="rId3"/>
          <a:stretch>
            <a:fillRect/>
          </a:stretch>
        </p:blipFill>
        <p:spPr>
          <a:xfrm>
            <a:off x="4502149" y="1557867"/>
            <a:ext cx="3558117" cy="4390425"/>
          </a:xfrm>
          <a:prstGeom prst="rect">
            <a:avLst/>
          </a:prstGeom>
        </p:spPr>
      </p:pic>
      <p:pic>
        <p:nvPicPr>
          <p:cNvPr id="6" name="図 5">
            <a:extLst>
              <a:ext uri="{FF2B5EF4-FFF2-40B4-BE49-F238E27FC236}">
                <a16:creationId xmlns:a16="http://schemas.microsoft.com/office/drawing/2014/main" id="{513A9F17-6AF7-5F1D-0A37-A5E9F4BB5416}"/>
              </a:ext>
            </a:extLst>
          </p:cNvPr>
          <p:cNvPicPr>
            <a:picLocks noChangeAspect="1"/>
          </p:cNvPicPr>
          <p:nvPr/>
        </p:nvPicPr>
        <p:blipFill>
          <a:blip r:embed="rId4"/>
          <a:stretch>
            <a:fillRect/>
          </a:stretch>
        </p:blipFill>
        <p:spPr>
          <a:xfrm>
            <a:off x="8142816" y="1515006"/>
            <a:ext cx="3558117" cy="3682963"/>
          </a:xfrm>
          <a:prstGeom prst="rect">
            <a:avLst/>
          </a:prstGeom>
        </p:spPr>
      </p:pic>
      <p:sp>
        <p:nvSpPr>
          <p:cNvPr id="7" name="コンテンツ プレースホルダー 2">
            <a:extLst>
              <a:ext uri="{FF2B5EF4-FFF2-40B4-BE49-F238E27FC236}">
                <a16:creationId xmlns:a16="http://schemas.microsoft.com/office/drawing/2014/main" id="{4451BD8B-6B8B-A662-18F6-171BD2599B51}"/>
              </a:ext>
            </a:extLst>
          </p:cNvPr>
          <p:cNvSpPr txBox="1">
            <a:spLocks/>
          </p:cNvSpPr>
          <p:nvPr/>
        </p:nvSpPr>
        <p:spPr>
          <a:xfrm>
            <a:off x="5346700" y="1097492"/>
            <a:ext cx="1498600" cy="460375"/>
          </a:xfrm>
          <a:prstGeom prst="rect">
            <a:avLst/>
          </a:prstGeom>
          <a:solidFill>
            <a:srgbClr val="FFFF00"/>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a:t>通所</a:t>
            </a:r>
          </a:p>
        </p:txBody>
      </p:sp>
      <p:sp>
        <p:nvSpPr>
          <p:cNvPr id="8" name="コンテンツ プレースホルダー 2">
            <a:extLst>
              <a:ext uri="{FF2B5EF4-FFF2-40B4-BE49-F238E27FC236}">
                <a16:creationId xmlns:a16="http://schemas.microsoft.com/office/drawing/2014/main" id="{A062B179-4E35-C67E-EC1F-F33915789487}"/>
              </a:ext>
            </a:extLst>
          </p:cNvPr>
          <p:cNvSpPr txBox="1">
            <a:spLocks/>
          </p:cNvSpPr>
          <p:nvPr/>
        </p:nvSpPr>
        <p:spPr>
          <a:xfrm>
            <a:off x="9233959" y="1070504"/>
            <a:ext cx="1498600" cy="460375"/>
          </a:xfrm>
          <a:prstGeom prst="rect">
            <a:avLst/>
          </a:prstGeom>
          <a:solidFill>
            <a:srgbClr val="FFFF00"/>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a:t>訪問</a:t>
            </a:r>
          </a:p>
        </p:txBody>
      </p:sp>
      <p:cxnSp>
        <p:nvCxnSpPr>
          <p:cNvPr id="10" name="直線コネクタ 9">
            <a:extLst>
              <a:ext uri="{FF2B5EF4-FFF2-40B4-BE49-F238E27FC236}">
                <a16:creationId xmlns:a16="http://schemas.microsoft.com/office/drawing/2014/main" id="{3F02BF81-47BD-1B15-579A-132CA35C6620}"/>
              </a:ext>
            </a:extLst>
          </p:cNvPr>
          <p:cNvCxnSpPr/>
          <p:nvPr/>
        </p:nvCxnSpPr>
        <p:spPr>
          <a:xfrm>
            <a:off x="8533340" y="3996266"/>
            <a:ext cx="238760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4F8F0345-9283-A6A6-E650-22887B18C7A0}"/>
              </a:ext>
            </a:extLst>
          </p:cNvPr>
          <p:cNvCxnSpPr/>
          <p:nvPr/>
        </p:nvCxnSpPr>
        <p:spPr>
          <a:xfrm>
            <a:off x="4841873" y="3996266"/>
            <a:ext cx="238760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505E3644-F28D-3814-126B-96CC7BEFFE1D}"/>
              </a:ext>
            </a:extLst>
          </p:cNvPr>
          <p:cNvSpPr/>
          <p:nvPr/>
        </p:nvSpPr>
        <p:spPr>
          <a:xfrm>
            <a:off x="8142815" y="4187525"/>
            <a:ext cx="3558117" cy="101044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863FBFA5-2D61-B053-3BB4-20F92190E06C}"/>
              </a:ext>
            </a:extLst>
          </p:cNvPr>
          <p:cNvSpPr/>
          <p:nvPr/>
        </p:nvSpPr>
        <p:spPr>
          <a:xfrm>
            <a:off x="630767" y="3996266"/>
            <a:ext cx="3517899" cy="1676401"/>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33E2C12-51C1-CAC0-791F-4CB02B762186}"/>
              </a:ext>
            </a:extLst>
          </p:cNvPr>
          <p:cNvSpPr/>
          <p:nvPr/>
        </p:nvSpPr>
        <p:spPr>
          <a:xfrm>
            <a:off x="4472515" y="4184879"/>
            <a:ext cx="3517899" cy="928988"/>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67703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165598A-5109-C51A-084A-BDD991F95568}"/>
              </a:ext>
            </a:extLst>
          </p:cNvPr>
          <p:cNvSpPr>
            <a:spLocks noGrp="1"/>
          </p:cNvSpPr>
          <p:nvPr>
            <p:ph idx="1"/>
          </p:nvPr>
        </p:nvSpPr>
        <p:spPr>
          <a:xfrm>
            <a:off x="12207" y="298178"/>
            <a:ext cx="1498600" cy="460375"/>
          </a:xfrm>
          <a:solidFill>
            <a:srgbClr val="FFFF00"/>
          </a:solidFill>
        </p:spPr>
        <p:txBody>
          <a:bodyPr>
            <a:normAutofit lnSpcReduction="10000"/>
          </a:bodyPr>
          <a:lstStyle/>
          <a:p>
            <a:pPr marL="0" indent="0" algn="ctr">
              <a:buNone/>
            </a:pPr>
            <a:r>
              <a:rPr kumimoji="1" lang="ja-JP" altLang="en-US"/>
              <a:t>入所</a:t>
            </a:r>
          </a:p>
        </p:txBody>
      </p:sp>
      <p:sp>
        <p:nvSpPr>
          <p:cNvPr id="7" name="コンテンツ プレースホルダー 2">
            <a:extLst>
              <a:ext uri="{FF2B5EF4-FFF2-40B4-BE49-F238E27FC236}">
                <a16:creationId xmlns:a16="http://schemas.microsoft.com/office/drawing/2014/main" id="{4451BD8B-6B8B-A662-18F6-171BD2599B51}"/>
              </a:ext>
            </a:extLst>
          </p:cNvPr>
          <p:cNvSpPr txBox="1">
            <a:spLocks/>
          </p:cNvSpPr>
          <p:nvPr/>
        </p:nvSpPr>
        <p:spPr>
          <a:xfrm>
            <a:off x="3994757" y="429140"/>
            <a:ext cx="1498600" cy="460375"/>
          </a:xfrm>
          <a:prstGeom prst="rect">
            <a:avLst/>
          </a:prstGeom>
          <a:solidFill>
            <a:srgbClr val="FFFF00"/>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a:t>通所</a:t>
            </a:r>
          </a:p>
        </p:txBody>
      </p:sp>
      <p:sp>
        <p:nvSpPr>
          <p:cNvPr id="8" name="コンテンツ プレースホルダー 2">
            <a:extLst>
              <a:ext uri="{FF2B5EF4-FFF2-40B4-BE49-F238E27FC236}">
                <a16:creationId xmlns:a16="http://schemas.microsoft.com/office/drawing/2014/main" id="{A062B179-4E35-C67E-EC1F-F33915789487}"/>
              </a:ext>
            </a:extLst>
          </p:cNvPr>
          <p:cNvSpPr txBox="1">
            <a:spLocks/>
          </p:cNvSpPr>
          <p:nvPr/>
        </p:nvSpPr>
        <p:spPr>
          <a:xfrm>
            <a:off x="8192215" y="318241"/>
            <a:ext cx="1498600" cy="460375"/>
          </a:xfrm>
          <a:prstGeom prst="rect">
            <a:avLst/>
          </a:prstGeom>
          <a:solidFill>
            <a:srgbClr val="FFFF00"/>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a:t>訪問</a:t>
            </a:r>
          </a:p>
        </p:txBody>
      </p:sp>
      <p:pic>
        <p:nvPicPr>
          <p:cNvPr id="9" name="図 8">
            <a:extLst>
              <a:ext uri="{FF2B5EF4-FFF2-40B4-BE49-F238E27FC236}">
                <a16:creationId xmlns:a16="http://schemas.microsoft.com/office/drawing/2014/main" id="{665B6302-81C7-9AE2-F6FF-2B2C48F17D64}"/>
              </a:ext>
            </a:extLst>
          </p:cNvPr>
          <p:cNvPicPr>
            <a:picLocks noChangeAspect="1"/>
          </p:cNvPicPr>
          <p:nvPr/>
        </p:nvPicPr>
        <p:blipFill>
          <a:blip r:embed="rId2"/>
          <a:stretch>
            <a:fillRect/>
          </a:stretch>
        </p:blipFill>
        <p:spPr>
          <a:xfrm>
            <a:off x="1481664" y="215448"/>
            <a:ext cx="2052367" cy="6613183"/>
          </a:xfrm>
          <a:prstGeom prst="rect">
            <a:avLst/>
          </a:prstGeom>
        </p:spPr>
      </p:pic>
      <p:pic>
        <p:nvPicPr>
          <p:cNvPr id="17" name="図 16">
            <a:extLst>
              <a:ext uri="{FF2B5EF4-FFF2-40B4-BE49-F238E27FC236}">
                <a16:creationId xmlns:a16="http://schemas.microsoft.com/office/drawing/2014/main" id="{6C408849-B7B1-A484-8E75-DF21EA506CB6}"/>
              </a:ext>
            </a:extLst>
          </p:cNvPr>
          <p:cNvPicPr>
            <a:picLocks noChangeAspect="1"/>
          </p:cNvPicPr>
          <p:nvPr/>
        </p:nvPicPr>
        <p:blipFill>
          <a:blip r:embed="rId3"/>
          <a:stretch>
            <a:fillRect/>
          </a:stretch>
        </p:blipFill>
        <p:spPr>
          <a:xfrm>
            <a:off x="5224477" y="246510"/>
            <a:ext cx="2097208" cy="6222637"/>
          </a:xfrm>
          <a:prstGeom prst="rect">
            <a:avLst/>
          </a:prstGeom>
        </p:spPr>
      </p:pic>
      <p:pic>
        <p:nvPicPr>
          <p:cNvPr id="18" name="図 17">
            <a:extLst>
              <a:ext uri="{FF2B5EF4-FFF2-40B4-BE49-F238E27FC236}">
                <a16:creationId xmlns:a16="http://schemas.microsoft.com/office/drawing/2014/main" id="{7A51C0E9-4D11-E048-93CA-B47BE17A15A2}"/>
              </a:ext>
            </a:extLst>
          </p:cNvPr>
          <p:cNvPicPr>
            <a:picLocks noChangeAspect="1"/>
          </p:cNvPicPr>
          <p:nvPr/>
        </p:nvPicPr>
        <p:blipFill>
          <a:blip r:embed="rId4"/>
          <a:stretch>
            <a:fillRect/>
          </a:stretch>
        </p:blipFill>
        <p:spPr>
          <a:xfrm>
            <a:off x="9488781" y="318241"/>
            <a:ext cx="2069613" cy="5808714"/>
          </a:xfrm>
          <a:prstGeom prst="rect">
            <a:avLst/>
          </a:prstGeom>
        </p:spPr>
      </p:pic>
    </p:spTree>
    <p:extLst>
      <p:ext uri="{BB962C8B-B14F-4D97-AF65-F5344CB8AC3E}">
        <p14:creationId xmlns:p14="http://schemas.microsoft.com/office/powerpoint/2010/main" val="1523895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4B24E86-03C6-0D95-CA0E-38C986F2B733}"/>
              </a:ext>
            </a:extLst>
          </p:cNvPr>
          <p:cNvPicPr>
            <a:picLocks noChangeAspect="1"/>
          </p:cNvPicPr>
          <p:nvPr/>
        </p:nvPicPr>
        <p:blipFill>
          <a:blip r:embed="rId2"/>
          <a:stretch>
            <a:fillRect/>
          </a:stretch>
        </p:blipFill>
        <p:spPr>
          <a:xfrm>
            <a:off x="370154" y="0"/>
            <a:ext cx="11451691" cy="6858000"/>
          </a:xfrm>
          <a:prstGeom prst="rect">
            <a:avLst/>
          </a:prstGeom>
          <a:ln w="28575">
            <a:solidFill>
              <a:schemeClr val="tx1"/>
            </a:solidFill>
          </a:ln>
        </p:spPr>
      </p:pic>
    </p:spTree>
    <p:extLst>
      <p:ext uri="{BB962C8B-B14F-4D97-AF65-F5344CB8AC3E}">
        <p14:creationId xmlns:p14="http://schemas.microsoft.com/office/powerpoint/2010/main" val="48125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a:extLst>
              <a:ext uri="{FF2B5EF4-FFF2-40B4-BE49-F238E27FC236}">
                <a16:creationId xmlns:a16="http://schemas.microsoft.com/office/drawing/2014/main" id="{0FDD50A4-6BAB-C76A-F153-DA6AD6377EB3}"/>
              </a:ext>
            </a:extLst>
          </p:cNvPr>
          <p:cNvSpPr/>
          <p:nvPr/>
        </p:nvSpPr>
        <p:spPr>
          <a:xfrm>
            <a:off x="643465" y="1405462"/>
            <a:ext cx="6756401" cy="1236134"/>
          </a:xfrm>
          <a:prstGeom prst="roundRect">
            <a:avLst/>
          </a:prstGeom>
          <a:solidFill>
            <a:schemeClr val="accent4">
              <a:lumMod val="40000"/>
              <a:lumOff val="6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a:solidFill>
                  <a:schemeClr val="tx1"/>
                </a:solidFill>
              </a:rPr>
              <a:t>訪問介護（居宅）</a:t>
            </a:r>
          </a:p>
        </p:txBody>
      </p:sp>
      <p:sp>
        <p:nvSpPr>
          <p:cNvPr id="4" name="角丸四角形 3">
            <a:extLst>
              <a:ext uri="{FF2B5EF4-FFF2-40B4-BE49-F238E27FC236}">
                <a16:creationId xmlns:a16="http://schemas.microsoft.com/office/drawing/2014/main" id="{F17AF677-F856-0175-F980-1EAE78EC9C34}"/>
              </a:ext>
            </a:extLst>
          </p:cNvPr>
          <p:cNvSpPr/>
          <p:nvPr/>
        </p:nvSpPr>
        <p:spPr>
          <a:xfrm>
            <a:off x="643464" y="3259662"/>
            <a:ext cx="6756401" cy="1236134"/>
          </a:xfrm>
          <a:prstGeom prst="roundRect">
            <a:avLst/>
          </a:prstGeom>
          <a:solidFill>
            <a:schemeClr val="accent4">
              <a:lumMod val="40000"/>
              <a:lumOff val="6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a:solidFill>
                  <a:schemeClr val="tx1"/>
                </a:solidFill>
              </a:rPr>
              <a:t>デイ（通所）</a:t>
            </a:r>
          </a:p>
        </p:txBody>
      </p:sp>
      <p:sp>
        <p:nvSpPr>
          <p:cNvPr id="5" name="角丸四角形 4">
            <a:extLst>
              <a:ext uri="{FF2B5EF4-FFF2-40B4-BE49-F238E27FC236}">
                <a16:creationId xmlns:a16="http://schemas.microsoft.com/office/drawing/2014/main" id="{9358103F-0820-416A-8F5D-255B5407ED39}"/>
              </a:ext>
            </a:extLst>
          </p:cNvPr>
          <p:cNvSpPr/>
          <p:nvPr/>
        </p:nvSpPr>
        <p:spPr>
          <a:xfrm>
            <a:off x="643465" y="5088464"/>
            <a:ext cx="6756401" cy="1236134"/>
          </a:xfrm>
          <a:prstGeom prst="roundRect">
            <a:avLst/>
          </a:prstGeom>
          <a:solidFill>
            <a:schemeClr val="accent4">
              <a:lumMod val="40000"/>
              <a:lumOff val="6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a:solidFill>
                  <a:schemeClr val="tx1"/>
                </a:solidFill>
              </a:rPr>
              <a:t>ホーム（入所）</a:t>
            </a:r>
          </a:p>
        </p:txBody>
      </p:sp>
      <p:sp>
        <p:nvSpPr>
          <p:cNvPr id="6" name="右矢印 5">
            <a:extLst>
              <a:ext uri="{FF2B5EF4-FFF2-40B4-BE49-F238E27FC236}">
                <a16:creationId xmlns:a16="http://schemas.microsoft.com/office/drawing/2014/main" id="{94FCF89E-9BF4-6867-5302-6FC5A98D20D8}"/>
              </a:ext>
            </a:extLst>
          </p:cNvPr>
          <p:cNvSpPr/>
          <p:nvPr/>
        </p:nvSpPr>
        <p:spPr>
          <a:xfrm>
            <a:off x="7543800" y="1786462"/>
            <a:ext cx="1032934" cy="474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9BA3BC9-D2FC-2EB4-014A-D8F3A8D71526}"/>
              </a:ext>
            </a:extLst>
          </p:cNvPr>
          <p:cNvSpPr/>
          <p:nvPr/>
        </p:nvSpPr>
        <p:spPr>
          <a:xfrm>
            <a:off x="8720669" y="1456263"/>
            <a:ext cx="2827866" cy="11176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bg1"/>
                </a:solidFill>
              </a:rPr>
              <a:t>中止のタイミング</a:t>
            </a:r>
          </a:p>
        </p:txBody>
      </p:sp>
      <p:sp>
        <p:nvSpPr>
          <p:cNvPr id="9" name="右矢印 8">
            <a:extLst>
              <a:ext uri="{FF2B5EF4-FFF2-40B4-BE49-F238E27FC236}">
                <a16:creationId xmlns:a16="http://schemas.microsoft.com/office/drawing/2014/main" id="{2A365991-CD80-4079-E50E-84F5E4ACA9E7}"/>
              </a:ext>
            </a:extLst>
          </p:cNvPr>
          <p:cNvSpPr/>
          <p:nvPr/>
        </p:nvSpPr>
        <p:spPr>
          <a:xfrm>
            <a:off x="7573437" y="3640661"/>
            <a:ext cx="1032934" cy="474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a:extLst>
              <a:ext uri="{FF2B5EF4-FFF2-40B4-BE49-F238E27FC236}">
                <a16:creationId xmlns:a16="http://schemas.microsoft.com/office/drawing/2014/main" id="{BD7CC140-B12D-D3E8-B400-9BA388490A5E}"/>
              </a:ext>
            </a:extLst>
          </p:cNvPr>
          <p:cNvSpPr/>
          <p:nvPr/>
        </p:nvSpPr>
        <p:spPr>
          <a:xfrm>
            <a:off x="7573437" y="5494860"/>
            <a:ext cx="1032934" cy="474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9E46DF6-8AA3-D03B-767E-E5D762446D6D}"/>
              </a:ext>
            </a:extLst>
          </p:cNvPr>
          <p:cNvSpPr/>
          <p:nvPr/>
        </p:nvSpPr>
        <p:spPr>
          <a:xfrm>
            <a:off x="8720669" y="5147730"/>
            <a:ext cx="2827866" cy="111760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a:solidFill>
                  <a:schemeClr val="tx1"/>
                </a:solidFill>
              </a:rPr>
              <a:t>継続が必須</a:t>
            </a:r>
            <a:endParaRPr kumimoji="1" lang="ja-JP" altLang="en-US" sz="4000">
              <a:solidFill>
                <a:schemeClr val="tx1"/>
              </a:solidFill>
            </a:endParaRPr>
          </a:p>
        </p:txBody>
      </p:sp>
      <p:sp>
        <p:nvSpPr>
          <p:cNvPr id="12" name="テキスト ボックス 11">
            <a:extLst>
              <a:ext uri="{FF2B5EF4-FFF2-40B4-BE49-F238E27FC236}">
                <a16:creationId xmlns:a16="http://schemas.microsoft.com/office/drawing/2014/main" id="{EE7497C6-43BA-E93F-0BED-F0AB33FD6AA1}"/>
              </a:ext>
            </a:extLst>
          </p:cNvPr>
          <p:cNvSpPr txBox="1"/>
          <p:nvPr/>
        </p:nvSpPr>
        <p:spPr>
          <a:xfrm>
            <a:off x="643464" y="202907"/>
            <a:ext cx="11264622" cy="1077218"/>
          </a:xfrm>
          <a:prstGeom prst="rect">
            <a:avLst/>
          </a:prstGeom>
          <a:noFill/>
          <a:ln>
            <a:solidFill>
              <a:schemeClr val="accent1"/>
            </a:solidFill>
          </a:ln>
        </p:spPr>
        <p:txBody>
          <a:bodyPr wrap="none" rtlCol="0">
            <a:spAutoFit/>
          </a:bodyPr>
          <a:lstStyle/>
          <a:p>
            <a:pPr algn="ctr"/>
            <a:r>
              <a:rPr kumimoji="1" lang="ja-JP" altLang="en-US" sz="3200"/>
              <a:t>タイミングの基準が必要　　→　　状況により変化していく</a:t>
            </a:r>
            <a:endParaRPr kumimoji="1" lang="en-US" altLang="ja-JP" sz="3200" dirty="0"/>
          </a:p>
          <a:p>
            <a:pPr algn="ctr"/>
            <a:r>
              <a:rPr lang="ja-JP" altLang="en-US" sz="3200"/>
              <a:t>保健所＆ケアマネとの情報交換が重要</a:t>
            </a:r>
            <a:endParaRPr kumimoji="1" lang="ja-JP" altLang="en-US" sz="3200"/>
          </a:p>
        </p:txBody>
      </p:sp>
      <p:sp>
        <p:nvSpPr>
          <p:cNvPr id="2" name="正方形/長方形 1">
            <a:extLst>
              <a:ext uri="{FF2B5EF4-FFF2-40B4-BE49-F238E27FC236}">
                <a16:creationId xmlns:a16="http://schemas.microsoft.com/office/drawing/2014/main" id="{76C8CE47-7A25-E14C-CC52-36E2EAF4A721}"/>
              </a:ext>
            </a:extLst>
          </p:cNvPr>
          <p:cNvSpPr/>
          <p:nvPr/>
        </p:nvSpPr>
        <p:spPr>
          <a:xfrm>
            <a:off x="8720669" y="3318927"/>
            <a:ext cx="2827866" cy="11176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bg1"/>
                </a:solidFill>
              </a:rPr>
              <a:t>中止のタイミング</a:t>
            </a:r>
          </a:p>
        </p:txBody>
      </p:sp>
    </p:spTree>
    <p:extLst>
      <p:ext uri="{BB962C8B-B14F-4D97-AF65-F5344CB8AC3E}">
        <p14:creationId xmlns:p14="http://schemas.microsoft.com/office/powerpoint/2010/main" val="175176170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1447</Words>
  <Application>Microsoft Macintosh PowerPoint</Application>
  <PresentationFormat>ワイド画面</PresentationFormat>
  <Paragraphs>162</Paragraphs>
  <Slides>32</Slides>
  <Notes>0</Notes>
  <HiddenSlides>0</HiddenSlides>
  <MMClips>2</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32</vt:i4>
      </vt:variant>
    </vt:vector>
  </HeadingPairs>
  <TitlesOfParts>
    <vt:vector size="42" baseType="lpstr">
      <vt:lpstr>HGPSoeiKakugothicUB</vt:lpstr>
      <vt:lpstr>HGSSoeiKakugothicUB</vt:lpstr>
      <vt:lpstr>HGMaruGothicMPRO</vt:lpstr>
      <vt:lpstr>Hiragino Kaku Gothic ProN</vt:lpstr>
      <vt:lpstr>ＭＳ Ｐ明朝</vt:lpstr>
      <vt:lpstr>ヒラギノ角ゴ Pro W3</vt:lpstr>
      <vt:lpstr>游ゴシック</vt:lpstr>
      <vt:lpstr>游ゴシック Light</vt:lpstr>
      <vt:lpstr>Arial</vt:lpstr>
      <vt:lpstr>Office テーマ</vt:lpstr>
      <vt:lpstr>介護BCP   サポートラインKAGAWA　オリジナル特別講座 《2022/10/26 入所編》</vt:lpstr>
      <vt:lpstr>今日のレジメ（９０分）</vt:lpstr>
      <vt:lpstr>介護BCPを作成する中の入所施設の特徴を学ぶ(座学)</vt:lpstr>
      <vt:lpstr>厚生労働省：介護BCP作成リンク集</vt:lpstr>
      <vt:lpstr>エクセルの入力フォーム</vt:lpstr>
      <vt:lpstr>新型コロナ感染症：入所・通所・訪問の特徴</vt:lpstr>
      <vt:lpstr>PowerPoint プレゼンテーション</vt:lpstr>
      <vt:lpstr>PowerPoint プレゼンテーション</vt:lpstr>
      <vt:lpstr>PowerPoint プレゼンテーション</vt:lpstr>
      <vt:lpstr>移籍してきた人の入所ホーム受入  ショートステイからデイケアへ戻る時</vt:lpstr>
      <vt:lpstr>PowerPoint プレゼンテーション</vt:lpstr>
      <vt:lpstr>中止しても訪問介護・安否確認の継続 利用者の信頼・点数（売上）を確保 ↓ ほったらかしておくと別の施設に移籍 ↓ 売り上げ減少</vt:lpstr>
      <vt:lpstr>厚生労働省：介護BCP作成リンク集</vt:lpstr>
      <vt:lpstr>PowerPoint プレゼンテーション</vt:lpstr>
      <vt:lpstr>PowerPoint プレゼンテーション</vt:lpstr>
      <vt:lpstr>PowerPoint プレゼンテーション</vt:lpstr>
      <vt:lpstr>PowerPoint プレゼンテーション</vt:lpstr>
      <vt:lpstr>机上訓練　（ディスカッション）</vt:lpstr>
      <vt:lpstr>1　スタッフの安否確認  2　利用者への安否確認の優先順位  3　施設とスタッフのハザードマップ確認  4　利用者のハザードマップ  5　スタッフ防災訓練  6　利用者を巻き込んだ防災訓練</vt:lpstr>
      <vt:lpstr>液状化（重ねるハザードマップ）</vt:lpstr>
      <vt:lpstr>PowerPoint プレゼンテーション</vt:lpstr>
      <vt:lpstr>洪水（重ねるハザードマップ）</vt:lpstr>
      <vt:lpstr>津波（重ねるハザードマップ）</vt:lpstr>
      <vt:lpstr>高潮（重ねるハザードマップ）</vt:lpstr>
      <vt:lpstr>ため池</vt:lpstr>
      <vt:lpstr>ため池</vt:lpstr>
      <vt:lpstr>ため池</vt:lpstr>
      <vt:lpstr>PowerPoint プレゼンテーション</vt:lpstr>
      <vt:lpstr>PowerPoint プレゼンテーション</vt:lpstr>
      <vt:lpstr>介護BCPを作成する中の入所施設の特徴を学ぶ(座学)</vt:lpstr>
      <vt:lpstr>PowerPoint プレゼンテーション</vt:lpstr>
      <vt:lpstr>ご清聴ありがとうございました。  amazon・楽天book 好評発売中！ 第２刷発行（2022/3/8）  スタッフ30名以下の介護事業の  「防災BCP」    株式会社BCPJAPAN  代表取締役山口泰信</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介護BCP   サポートラインKAGAWA　オリジナル特別講座 《2022/10/26 入所編》</dc:title>
  <dc:creator>山口 taishin</dc:creator>
  <cp:lastModifiedBy>山口 taishin</cp:lastModifiedBy>
  <cp:revision>6</cp:revision>
  <dcterms:created xsi:type="dcterms:W3CDTF">2022-10-22T03:11:25Z</dcterms:created>
  <dcterms:modified xsi:type="dcterms:W3CDTF">2022-10-26T06:48:02Z</dcterms:modified>
</cp:coreProperties>
</file>